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30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299" r:id="rId46"/>
    <p:sldId id="301" r:id="rId47"/>
    <p:sldId id="302" r:id="rId48"/>
    <p:sldId id="303"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3"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55659E6-DBE5-4229-AA26-1326C99B2EA9}" type="datetimeFigureOut">
              <a:rPr lang="en-US"/>
              <a:pPr>
                <a:defRPr/>
              </a:pPr>
              <a:t>6/28/2015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B276977-3DC4-4480-ABA3-E6F3E004169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ja-JP" altLang="en-US" smtClean="0"/>
          </a:p>
        </p:txBody>
      </p:sp>
      <p:sp>
        <p:nvSpPr>
          <p:cNvPr id="4" name="Slide Number Placeholder 3"/>
          <p:cNvSpPr>
            <a:spLocks noGrp="1"/>
          </p:cNvSpPr>
          <p:nvPr>
            <p:ph type="sldNum" sz="quarter" idx="5"/>
          </p:nvPr>
        </p:nvSpPr>
        <p:spPr/>
        <p:txBody>
          <a:bodyPr/>
          <a:lstStyle/>
          <a:p>
            <a:pPr>
              <a:defRPr/>
            </a:pPr>
            <a:fld id="{7DC960D7-6CFB-4A21-94EB-810B45B2900A}"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ja-JP" altLang="en-US" smtClean="0"/>
          </a:p>
        </p:txBody>
      </p:sp>
      <p:sp>
        <p:nvSpPr>
          <p:cNvPr id="4" name="Slide Number Placeholder 3"/>
          <p:cNvSpPr>
            <a:spLocks noGrp="1"/>
          </p:cNvSpPr>
          <p:nvPr>
            <p:ph type="sldNum" sz="quarter" idx="5"/>
          </p:nvPr>
        </p:nvSpPr>
        <p:spPr/>
        <p:txBody>
          <a:bodyPr/>
          <a:lstStyle/>
          <a:p>
            <a:pPr>
              <a:defRPr/>
            </a:pPr>
            <a:fld id="{2FCD4046-0701-4E9A-923F-0A8C427AEE6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22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8A771F-9C03-4099-B941-97652F829E10}"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87072C-F7B1-4ADC-AB99-B974ED48579C}"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6284E5-8052-4C6E-B5E3-C514F2F8040A}"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18F985-73B1-48CB-BABD-601BD691F9C2}"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893541-B29D-4EB9-B26A-A9F045CA2A41}"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A5FEA6-EBC0-466D-8B46-1A0EBA74B9D9}"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C0F52-EAA4-4132-824D-7510EB16CD9F}"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F346AE-8D98-4FAF-8A58-DDD534892E33}"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31E442-B5C0-46BA-AB36-DADA8BCCECAC}"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6E1E18-C93B-4D21-AAAA-434CE1106C3A}"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3EAEB7-B358-40BC-8292-E96ADA62D0AE}"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2FD88C-D3BC-4A41-960C-3AE922963158}"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5D9E7F-5BF6-4C43-A24A-C047B1005568}"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AB46D6-218B-4B88-9840-04E0F13BF9ED}"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73993C-34DF-473E-8CDE-42AF4A558E6B}"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E48EB8-4954-4D2C-AA0C-4A2E91F0B5E7}"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D2E8DC-A084-49FB-A2A3-E48CBCCF0199}"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C49EC-748A-433C-A354-CC481809AD6A}"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946A2C-72C2-40DB-A1C4-9C3F84E07B55}"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48FF9F-F93C-4313-BB33-0B34F5284D78}"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8E9F3B-13A2-4862-BB6D-F46A660E2FBE}"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CDBB4B-1D66-4B23-9F4B-F3811F8C1812}"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AEC410-F988-4D84-9C14-2A793141DC6E}"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91D189-8A0C-4AFD-9C4C-AC8E220C3373}"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C36813-F69F-47CF-886D-D4FB5D3330E4}"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8CDEF4-A54C-4723-ABFE-0FB0F958ACD5}"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9251D9-EBAA-4597-81B1-ECEA514250C0}" type="slidenum">
              <a:rPr lang="en-US" smtClean="0"/>
              <a:pPr fontAlgn="base">
                <a:spcBef>
                  <a:spcPct val="0"/>
                </a:spcBef>
                <a:spcAft>
                  <a:spcPct val="0"/>
                </a:spcAft>
                <a:defRPr/>
              </a:pPr>
              <a:t>35</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147FCB-BEB5-4CCA-89BB-89DDCF2D80D5}"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14DFB5-F809-4FFB-8298-6E92FB6A8B1E}" type="slidenum">
              <a:rPr lang="en-US" smtClean="0"/>
              <a:pPr fontAlgn="base">
                <a:spcBef>
                  <a:spcPct val="0"/>
                </a:spcBef>
                <a:spcAft>
                  <a:spcPct val="0"/>
                </a:spcAft>
                <a:defRPr/>
              </a:pPr>
              <a:t>37</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A1E0BD-0DBD-4AD2-8F2A-16B2C8C37AD5}"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8E3FE9-FBD0-4068-81B9-852288828A9A}" type="slidenum">
              <a:rPr lang="en-US" smtClean="0"/>
              <a:pPr fontAlgn="base">
                <a:spcBef>
                  <a:spcPct val="0"/>
                </a:spcBef>
                <a:spcAft>
                  <a:spcPct val="0"/>
                </a:spcAft>
                <a:defRPr/>
              </a:pPr>
              <a:t>39</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871F39-6884-4758-ABB5-DFF2E813ADE5}"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A06A7A-E325-444C-B309-B05819F89169}"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3BC62F-A6A5-4E6D-85CD-D670B621A283}"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C755AE-5B16-4667-BA05-C04BD19DE68A}"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AF34E8-A717-43CF-9246-40D2385FD567}"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43A170-BA66-43B7-9D99-91E16AC44D17}" type="slidenum">
              <a:rPr lang="en-US" smtClean="0"/>
              <a:pPr fontAlgn="base">
                <a:spcBef>
                  <a:spcPct val="0"/>
                </a:spcBef>
                <a:spcAft>
                  <a:spcPct val="0"/>
                </a:spcAft>
                <a:defRPr/>
              </a:pPr>
              <a:t>45</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352DF9-F014-4ACC-B63D-77CB120D6261}" type="slidenum">
              <a:rPr lang="en-US" smtClean="0"/>
              <a:pPr fontAlgn="base">
                <a:spcBef>
                  <a:spcPct val="0"/>
                </a:spcBef>
                <a:spcAft>
                  <a:spcPct val="0"/>
                </a:spcAft>
                <a:defRPr/>
              </a:pPr>
              <a:t>46</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C8DCBB-FA04-4687-9B09-7CBF2C9E0F5F}" type="slidenum">
              <a:rPr lang="en-US" smtClean="0"/>
              <a:pPr fontAlgn="base">
                <a:spcBef>
                  <a:spcPct val="0"/>
                </a:spcBef>
                <a:spcAft>
                  <a:spcPct val="0"/>
                </a:spcAft>
                <a:defRPr/>
              </a:pPr>
              <a:t>47</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EA0A4A-2913-4828-8BBB-D15C157651F5}" type="slidenum">
              <a:rPr lang="en-US" smtClean="0"/>
              <a:pPr fontAlgn="base">
                <a:spcBef>
                  <a:spcPct val="0"/>
                </a:spcBef>
                <a:spcAft>
                  <a:spcPct val="0"/>
                </a:spcAft>
                <a:defRPr/>
              </a:pPr>
              <a:t>48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6A0F8F2-0F18-46BC-8A76-99B1C202BBC7}" type="datetime1">
              <a:rPr lang="en-US"/>
              <a:pPr>
                <a:defRPr/>
              </a:pPr>
              <a:t>6/28/2015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6" name="Slide Number Placeholder 5"/>
          <p:cNvSpPr>
            <a:spLocks noGrp="1"/>
          </p:cNvSpPr>
          <p:nvPr>
            <p:ph type="sldNum" sz="quarter" idx="12"/>
          </p:nvPr>
        </p:nvSpPr>
        <p:spPr/>
        <p:txBody>
          <a:bodyPr/>
          <a:lstStyle>
            <a:lvl1pPr>
              <a:defRPr/>
            </a:lvl1pPr>
          </a:lstStyle>
          <a:p>
            <a:pPr>
              <a:defRPr/>
            </a:pPr>
            <a:fld id="{DC450EA8-E557-4EE1-A723-69D4D3DC294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100B5B3-B60C-495B-849E-3176E7A814EB}" type="datetime1">
              <a:rPr lang="en-US"/>
              <a:pPr>
                <a:defRPr/>
              </a:pPr>
              <a:t>6/28/2015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6" name="Slide Number Placeholder 5"/>
          <p:cNvSpPr>
            <a:spLocks noGrp="1"/>
          </p:cNvSpPr>
          <p:nvPr>
            <p:ph type="sldNum" sz="quarter" idx="12"/>
          </p:nvPr>
        </p:nvSpPr>
        <p:spPr/>
        <p:txBody>
          <a:bodyPr/>
          <a:lstStyle>
            <a:lvl1pPr>
              <a:defRPr/>
            </a:lvl1pPr>
          </a:lstStyle>
          <a:p>
            <a:pPr>
              <a:defRPr/>
            </a:pPr>
            <a:fld id="{174B85E9-222B-4C7A-8DB6-6C4A07FDD04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8897A62-4A67-410C-AEB7-6F9C836F724E}" type="datetime1">
              <a:rPr lang="en-US"/>
              <a:pPr>
                <a:defRPr/>
              </a:pPr>
              <a:t>6/28/2015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6" name="Slide Number Placeholder 5"/>
          <p:cNvSpPr>
            <a:spLocks noGrp="1"/>
          </p:cNvSpPr>
          <p:nvPr>
            <p:ph type="sldNum" sz="quarter" idx="12"/>
          </p:nvPr>
        </p:nvSpPr>
        <p:spPr/>
        <p:txBody>
          <a:bodyPr/>
          <a:lstStyle>
            <a:lvl1pPr>
              <a:defRPr/>
            </a:lvl1pPr>
          </a:lstStyle>
          <a:p>
            <a:pPr>
              <a:defRPr/>
            </a:pPr>
            <a:fld id="{F62824CB-899C-495E-911B-0728ACD84E2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A9C4C40-86B1-4FB4-BE62-779B88114917}" type="datetime1">
              <a:rPr lang="en-US"/>
              <a:pPr>
                <a:defRPr/>
              </a:pPr>
              <a:t>6/28/2015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7" name="Slide Number Placeholder 5"/>
          <p:cNvSpPr>
            <a:spLocks noGrp="1"/>
          </p:cNvSpPr>
          <p:nvPr>
            <p:ph type="sldNum" sz="quarter" idx="12"/>
          </p:nvPr>
        </p:nvSpPr>
        <p:spPr/>
        <p:txBody>
          <a:bodyPr/>
          <a:lstStyle>
            <a:lvl1pPr>
              <a:defRPr/>
            </a:lvl1pPr>
          </a:lstStyle>
          <a:p>
            <a:pPr>
              <a:defRPr/>
            </a:pPr>
            <a:fld id="{E78732C8-ADBA-4B5C-8847-F3AB313DA61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1F6EC58-D534-435A-9BC1-C257F0B4BD44}" type="datetime1">
              <a:rPr lang="en-US"/>
              <a:pPr>
                <a:defRPr/>
              </a:pPr>
              <a:t>6/28/2015</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9" name="Slide Number Placeholder 5"/>
          <p:cNvSpPr>
            <a:spLocks noGrp="1"/>
          </p:cNvSpPr>
          <p:nvPr>
            <p:ph type="sldNum" sz="quarter" idx="12"/>
          </p:nvPr>
        </p:nvSpPr>
        <p:spPr/>
        <p:txBody>
          <a:bodyPr/>
          <a:lstStyle>
            <a:lvl1pPr>
              <a:defRPr/>
            </a:lvl1pPr>
          </a:lstStyle>
          <a:p>
            <a:pPr>
              <a:defRPr/>
            </a:pPr>
            <a:fld id="{7DB3F1B1-58DB-41C7-ADED-9D7113FA8A6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47AB3D1-9A08-4385-B5D1-3E38AD8B3390}" type="datetime1">
              <a:rPr lang="en-US"/>
              <a:pPr>
                <a:defRPr/>
              </a:pPr>
              <a:t>6/28/2015</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5" name="Slide Number Placeholder 5"/>
          <p:cNvSpPr>
            <a:spLocks noGrp="1"/>
          </p:cNvSpPr>
          <p:nvPr>
            <p:ph type="sldNum" sz="quarter" idx="12"/>
          </p:nvPr>
        </p:nvSpPr>
        <p:spPr/>
        <p:txBody>
          <a:bodyPr/>
          <a:lstStyle>
            <a:lvl1pPr>
              <a:defRPr/>
            </a:lvl1pPr>
          </a:lstStyle>
          <a:p>
            <a:pPr>
              <a:defRPr/>
            </a:pPr>
            <a:fld id="{B536C379-F5AF-44BC-98F9-2378F96CD29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F8995B3-F19E-437C-8688-3396B8F04BCB}" type="datetime1">
              <a:rPr lang="en-US"/>
              <a:pPr>
                <a:defRPr/>
              </a:pPr>
              <a:t>6/28/2015</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4" name="Slide Number Placeholder 5"/>
          <p:cNvSpPr>
            <a:spLocks noGrp="1"/>
          </p:cNvSpPr>
          <p:nvPr>
            <p:ph type="sldNum" sz="quarter" idx="12"/>
          </p:nvPr>
        </p:nvSpPr>
        <p:spPr/>
        <p:txBody>
          <a:bodyPr/>
          <a:lstStyle>
            <a:lvl1pPr>
              <a:defRPr/>
            </a:lvl1pPr>
          </a:lstStyle>
          <a:p>
            <a:pPr>
              <a:defRPr/>
            </a:pPr>
            <a:fld id="{15C9F02E-38D4-4B86-BE16-58A36D7088B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AA58A0-192C-44D6-B24D-FF7B3B28EC33}" type="datetime1">
              <a:rPr lang="en-US"/>
              <a:pPr>
                <a:defRPr/>
              </a:pPr>
              <a:t>6/28/2015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7" name="Slide Number Placeholder 5"/>
          <p:cNvSpPr>
            <a:spLocks noGrp="1"/>
          </p:cNvSpPr>
          <p:nvPr>
            <p:ph type="sldNum" sz="quarter" idx="12"/>
          </p:nvPr>
        </p:nvSpPr>
        <p:spPr/>
        <p:txBody>
          <a:bodyPr/>
          <a:lstStyle>
            <a:lvl1pPr>
              <a:defRPr/>
            </a:lvl1pPr>
          </a:lstStyle>
          <a:p>
            <a:pPr>
              <a:defRPr/>
            </a:pPr>
            <a:fld id="{1C3ADF1B-37B6-4C18-A9AC-3D8B3248D67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4CD42F-E62C-4F56-950C-2CCAE750B626}" type="datetime1">
              <a:rPr lang="en-US"/>
              <a:pPr>
                <a:defRPr/>
              </a:pPr>
              <a:t>6/28/2015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7" name="Slide Number Placeholder 5"/>
          <p:cNvSpPr>
            <a:spLocks noGrp="1"/>
          </p:cNvSpPr>
          <p:nvPr>
            <p:ph type="sldNum" sz="quarter" idx="12"/>
          </p:nvPr>
        </p:nvSpPr>
        <p:spPr/>
        <p:txBody>
          <a:bodyPr/>
          <a:lstStyle>
            <a:lvl1pPr>
              <a:defRPr/>
            </a:lvl1pPr>
          </a:lstStyle>
          <a:p>
            <a:pPr>
              <a:defRPr/>
            </a:pPr>
            <a:fld id="{6B1F5F18-0E45-4734-964B-0537F7BAD2D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D123DFA-8C89-4422-B2DF-4E27C827E5A1}" type="datetime1">
              <a:rPr lang="en-US"/>
              <a:pPr>
                <a:defRPr/>
              </a:pPr>
              <a:t>6/28/2015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6" name="Slide Number Placeholder 5"/>
          <p:cNvSpPr>
            <a:spLocks noGrp="1"/>
          </p:cNvSpPr>
          <p:nvPr>
            <p:ph type="sldNum" sz="quarter" idx="12"/>
          </p:nvPr>
        </p:nvSpPr>
        <p:spPr/>
        <p:txBody>
          <a:bodyPr/>
          <a:lstStyle>
            <a:lvl1pPr>
              <a:defRPr/>
            </a:lvl1pPr>
          </a:lstStyle>
          <a:p>
            <a:pPr>
              <a:defRPr/>
            </a:pPr>
            <a:fld id="{911611A7-BEF7-44EC-AD75-D73A664C8E4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71A2E6E-C3CB-408E-80E0-554365AA60F6}" type="datetime1">
              <a:rPr lang="en-US"/>
              <a:pPr>
                <a:defRPr/>
              </a:pPr>
              <a:t>6/28/2015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Mac Bhuta &amp; Nat Mehta</a:t>
            </a:r>
          </a:p>
        </p:txBody>
      </p:sp>
      <p:sp>
        <p:nvSpPr>
          <p:cNvPr id="6" name="Slide Number Placeholder 5"/>
          <p:cNvSpPr>
            <a:spLocks noGrp="1"/>
          </p:cNvSpPr>
          <p:nvPr>
            <p:ph type="sldNum" sz="quarter" idx="12"/>
          </p:nvPr>
        </p:nvSpPr>
        <p:spPr/>
        <p:txBody>
          <a:bodyPr/>
          <a:lstStyle>
            <a:lvl1pPr>
              <a:defRPr/>
            </a:lvl1pPr>
          </a:lstStyle>
          <a:p>
            <a:pPr>
              <a:defRPr/>
            </a:pPr>
            <a:fld id="{07D59AE0-2452-41B9-9956-4A41C460A3D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97C51C5-006E-4D6A-96CB-5027D1BAA869}" type="datetime1">
              <a:rPr lang="en-US"/>
              <a:pPr>
                <a:defRPr/>
              </a:pPr>
              <a:t>6/28/2015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US"/>
              <a:t>Mac Bhuta &amp; Nat Mehta</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E6C7AA0-B916-482F-B70F-126E94FE64E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90600"/>
            <a:ext cx="8001000" cy="1828800"/>
          </a:xfrm>
        </p:spPr>
        <p:txBody>
          <a:bodyPr/>
          <a:lstStyle/>
          <a:p>
            <a:pPr eaLnBrk="1" hangingPunct="1">
              <a:defRPr/>
            </a:pPr>
            <a:r>
              <a:rPr lang="en-US" sz="6000" b="1" dirty="0" smtClean="0">
                <a:solidFill>
                  <a:schemeClr val="accent3">
                    <a:lumMod val="40000"/>
                    <a:lumOff val="60000"/>
                  </a:schemeClr>
                </a:solidFill>
                <a:latin typeface="Bookman Old Style" pitchFamily="18" charset="0"/>
              </a:rPr>
              <a:t>Safety Awareness In Laboratory </a:t>
            </a:r>
          </a:p>
        </p:txBody>
      </p:sp>
      <p:sp>
        <p:nvSpPr>
          <p:cNvPr id="2051" name="Subtitle 2"/>
          <p:cNvSpPr>
            <a:spLocks noGrp="1"/>
          </p:cNvSpPr>
          <p:nvPr>
            <p:ph type="subTitle" idx="1"/>
          </p:nvPr>
        </p:nvSpPr>
        <p:spPr>
          <a:xfrm>
            <a:off x="1371600" y="4114800"/>
            <a:ext cx="6400800" cy="1676400"/>
          </a:xfrm>
        </p:spPr>
        <p:txBody>
          <a:bodyPr/>
          <a:lstStyle/>
          <a:p>
            <a:pPr eaLnBrk="1" hangingPunct="1"/>
            <a:r>
              <a:rPr lang="en-US" altLang="ja-JP" b="1" smtClean="0">
                <a:solidFill>
                  <a:srgbClr val="00B0F0"/>
                </a:solidFill>
                <a:latin typeface="Bookman Old Style" pitchFamily="18" charset="0"/>
              </a:rPr>
              <a:t>By</a:t>
            </a:r>
          </a:p>
          <a:p>
            <a:pPr eaLnBrk="1" hangingPunct="1"/>
            <a:r>
              <a:rPr lang="en-US" altLang="ja-JP" b="1" smtClean="0">
                <a:solidFill>
                  <a:srgbClr val="00B0F0"/>
                </a:solidFill>
                <a:latin typeface="Bookman Old Style" pitchFamily="18" charset="0"/>
              </a:rPr>
              <a:t>Mac Bhuta &amp; Nat Mehta</a:t>
            </a:r>
          </a:p>
        </p:txBody>
      </p:sp>
    </p:spTree>
  </p:cSld>
  <p:clrMapOvr>
    <a:masterClrMapping/>
  </p:clrMapOvr>
  <p:transition>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914400"/>
            <a:ext cx="8229600" cy="4724400"/>
          </a:xfrm>
        </p:spPr>
        <p:txBody>
          <a:bodyPr rtlCol="0">
            <a:normAutofit lnSpcReduction="10000"/>
          </a:bodyPr>
          <a:lstStyle/>
          <a:p>
            <a:pPr algn="just" eaLnBrk="1" fontAlgn="auto" hangingPunct="1">
              <a:spcAft>
                <a:spcPts val="0"/>
              </a:spcAft>
              <a:buFont typeface="Arial" pitchFamily="34" charset="0"/>
              <a:buChar char="•"/>
              <a:defRPr/>
            </a:pPr>
            <a:r>
              <a:rPr lang="en-US" sz="2400" dirty="0" smtClean="0">
                <a:solidFill>
                  <a:schemeClr val="accent3">
                    <a:lumMod val="40000"/>
                    <a:lumOff val="60000"/>
                  </a:schemeClr>
                </a:solidFill>
                <a:latin typeface="Bookman Old Style" pitchFamily="18" charset="0"/>
              </a:rPr>
              <a:t>The Purpose Of This Guide Is To </a:t>
            </a:r>
            <a:r>
              <a:rPr lang="en-US" sz="2400" b="1" dirty="0" smtClean="0">
                <a:solidFill>
                  <a:schemeClr val="accent3">
                    <a:lumMod val="40000"/>
                    <a:lumOff val="60000"/>
                  </a:schemeClr>
                </a:solidFill>
                <a:latin typeface="Bookman Old Style" pitchFamily="18" charset="0"/>
              </a:rPr>
              <a:t>Promote </a:t>
            </a:r>
            <a:r>
              <a:rPr lang="en-US" sz="2400" b="1" dirty="0" smtClean="0">
                <a:solidFill>
                  <a:schemeClr val="accent3">
                    <a:lumMod val="40000"/>
                    <a:lumOff val="60000"/>
                  </a:schemeClr>
                </a:solidFill>
                <a:effectLst>
                  <a:outerShdw blurRad="38100" dist="38100" dir="2700000" algn="tl">
                    <a:srgbClr val="000000">
                      <a:alpha val="43137"/>
                    </a:srgbClr>
                  </a:outerShdw>
                </a:effectLst>
                <a:latin typeface="Bookman Old Style" pitchFamily="18" charset="0"/>
              </a:rPr>
              <a:t>Safety Awareness </a:t>
            </a:r>
            <a:r>
              <a:rPr lang="en-US" sz="2400" dirty="0" smtClean="0">
                <a:solidFill>
                  <a:schemeClr val="accent3">
                    <a:lumMod val="40000"/>
                    <a:lumOff val="60000"/>
                  </a:schemeClr>
                </a:solidFill>
                <a:latin typeface="Bookman Old Style" pitchFamily="18" charset="0"/>
              </a:rPr>
              <a:t>And Encourage The Safe Work Practice In LABORATORY.</a:t>
            </a:r>
          </a:p>
          <a:p>
            <a:pPr algn="just" eaLnBrk="1" fontAlgn="auto" hangingPunct="1">
              <a:spcAft>
                <a:spcPts val="0"/>
              </a:spcAft>
              <a:buFont typeface="Arial" pitchFamily="34" charset="0"/>
              <a:buChar char="•"/>
              <a:defRPr/>
            </a:pPr>
            <a:r>
              <a:rPr lang="en-US" sz="2400" b="1" u="sng" dirty="0" smtClean="0">
                <a:solidFill>
                  <a:schemeClr val="accent3">
                    <a:lumMod val="40000"/>
                    <a:lumOff val="60000"/>
                  </a:schemeClr>
                </a:solidFill>
                <a:latin typeface="Bookman Old Style" pitchFamily="18" charset="0"/>
              </a:rPr>
              <a:t>These Guidelines Are:</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They Should Serve As Reminder Of Things You Can Do At Work.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Although These Guidelines Are Applicable To All Research, Teaching And Academic Laboratories.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Your Laboratories May Require More Specialized Rules That Apply To Specific Materials And Equipments</a:t>
            </a:r>
            <a:br>
              <a:rPr lang="en-US" sz="2400" dirty="0" smtClean="0">
                <a:solidFill>
                  <a:schemeClr val="accent3">
                    <a:lumMod val="40000"/>
                    <a:lumOff val="60000"/>
                  </a:schemeClr>
                </a:solidFill>
                <a:latin typeface="Bookman Old Style" pitchFamily="18" charset="0"/>
              </a:rPr>
            </a:br>
            <a:r>
              <a:rPr lang="en-US" sz="2400" dirty="0" smtClean="0">
                <a:solidFill>
                  <a:schemeClr val="accent3">
                    <a:lumMod val="40000"/>
                    <a:lumOff val="60000"/>
                  </a:schemeClr>
                </a:solidFill>
                <a:latin typeface="Bookman Old Style" pitchFamily="18" charset="0"/>
              </a:rPr>
              <a:t>-----Before Beginning Work In The Respective Lab.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914400"/>
            <a:ext cx="8229600" cy="5257800"/>
          </a:xfrm>
        </p:spPr>
        <p:txBody>
          <a:bodyPr rtlCol="0">
            <a:noAutofit/>
          </a:bodyPr>
          <a:lstStyle/>
          <a:p>
            <a:pPr algn="just" eaLnBrk="1" fontAlgn="auto" hangingPunct="1">
              <a:spcAft>
                <a:spcPts val="0"/>
              </a:spcAft>
              <a:buFont typeface="Arial" pitchFamily="34" charset="0"/>
              <a:buChar char="•"/>
              <a:defRPr/>
            </a:pPr>
            <a:r>
              <a:rPr lang="en-US" sz="2800" b="1" dirty="0" smtClean="0">
                <a:solidFill>
                  <a:schemeClr val="accent3">
                    <a:lumMod val="40000"/>
                    <a:lumOff val="60000"/>
                  </a:schemeClr>
                </a:solidFill>
                <a:latin typeface="Bookman Old Style" pitchFamily="18" charset="0"/>
              </a:rPr>
              <a:t>Be Alert </a:t>
            </a:r>
            <a:r>
              <a:rPr lang="en-US" sz="2800" dirty="0" smtClean="0">
                <a:solidFill>
                  <a:schemeClr val="accent3">
                    <a:lumMod val="40000"/>
                    <a:lumOff val="60000"/>
                  </a:schemeClr>
                </a:solidFill>
                <a:latin typeface="Bookman Old Style" pitchFamily="18" charset="0"/>
              </a:rPr>
              <a:t>To Unsafe Conditions And Actions Immediately And Call Attention To Supervisor So That Correction Can Be Made ASAP.</a:t>
            </a:r>
          </a:p>
          <a:p>
            <a:pPr algn="just" eaLnBrk="1" fontAlgn="auto" hangingPunct="1">
              <a:spcAft>
                <a:spcPts val="0"/>
              </a:spcAft>
              <a:buFont typeface="Arial" pitchFamily="34" charset="0"/>
              <a:buChar char="•"/>
              <a:defRPr/>
            </a:pPr>
            <a:r>
              <a:rPr lang="en-US" sz="2800" dirty="0" smtClean="0">
                <a:solidFill>
                  <a:schemeClr val="accent3">
                    <a:lumMod val="40000"/>
                    <a:lumOff val="60000"/>
                  </a:schemeClr>
                </a:solidFill>
                <a:latin typeface="Bookman Old Style" pitchFamily="18" charset="0"/>
              </a:rPr>
              <a:t>Label All Storage Areas, Refrigerators, Ovens, Etc. Appropriately And Keep All Chemicals In Properly Labeled Containers. </a:t>
            </a:r>
          </a:p>
          <a:p>
            <a:pPr marL="457200" indent="-457200" algn="just" eaLnBrk="1" fontAlgn="auto" hangingPunct="1">
              <a:spcAft>
                <a:spcPts val="0"/>
              </a:spcAft>
              <a:buFont typeface="+mj-lt"/>
              <a:buAutoNum type="arabicPeriod"/>
              <a:defRPr/>
            </a:pPr>
            <a:r>
              <a:rPr lang="en-US" sz="2800" dirty="0" smtClean="0">
                <a:solidFill>
                  <a:schemeClr val="accent3">
                    <a:lumMod val="40000"/>
                    <a:lumOff val="60000"/>
                  </a:schemeClr>
                </a:solidFill>
                <a:latin typeface="Bookman Old Style" pitchFamily="18" charset="0"/>
              </a:rPr>
              <a:t>Date All Bottles When Received And When Opened. </a:t>
            </a:r>
          </a:p>
          <a:p>
            <a:pPr marL="457200" indent="-457200" algn="just" eaLnBrk="1" fontAlgn="auto" hangingPunct="1">
              <a:spcAft>
                <a:spcPts val="0"/>
              </a:spcAft>
              <a:buFont typeface="+mj-lt"/>
              <a:buAutoNum type="arabicPeriod"/>
              <a:defRPr/>
            </a:pPr>
            <a:r>
              <a:rPr lang="en-US" sz="2800" dirty="0" smtClean="0">
                <a:solidFill>
                  <a:schemeClr val="accent3">
                    <a:lumMod val="40000"/>
                    <a:lumOff val="60000"/>
                  </a:schemeClr>
                </a:solidFill>
                <a:latin typeface="Bookman Old Style" pitchFamily="18" charset="0"/>
              </a:rPr>
              <a:t>Note Expiration Date.</a:t>
            </a:r>
          </a:p>
          <a:p>
            <a:pPr marL="457200" indent="-457200" algn="just" eaLnBrk="1" fontAlgn="auto" hangingPunct="1">
              <a:spcAft>
                <a:spcPts val="0"/>
              </a:spcAft>
              <a:buFont typeface="+mj-lt"/>
              <a:buAutoNum type="arabicPeriod"/>
              <a:defRPr/>
            </a:pPr>
            <a:r>
              <a:rPr lang="en-US" sz="2800" dirty="0" smtClean="0">
                <a:solidFill>
                  <a:schemeClr val="accent3">
                    <a:lumMod val="40000"/>
                    <a:lumOff val="60000"/>
                  </a:schemeClr>
                </a:solidFill>
                <a:latin typeface="Bookman Old Style" pitchFamily="18" charset="0"/>
              </a:rPr>
              <a:t>Note Special Storage Conditions. </a:t>
            </a:r>
          </a:p>
        </p:txBody>
      </p:sp>
      <p:sp>
        <p:nvSpPr>
          <p:cNvPr id="4" name="Footer Placeholder 3"/>
          <p:cNvSpPr>
            <a:spLocks noGrp="1"/>
          </p:cNvSpPr>
          <p:nvPr>
            <p:ph type="ftr" sz="quarter" idx="11"/>
          </p:nvPr>
        </p:nvSpPr>
        <p:spPr/>
        <p:txBody>
          <a:bodyPr/>
          <a:lstStyle/>
          <a:p>
            <a:pPr>
              <a:defRPr/>
            </a:pPr>
            <a:r>
              <a:rPr lang="en-US" dirty="0"/>
              <a:t>Mac </a:t>
            </a:r>
            <a:r>
              <a:rPr lang="en-US" dirty="0" err="1"/>
              <a:t>Bhuta</a:t>
            </a:r>
            <a:r>
              <a:rPr lang="en-US" dirty="0"/>
              <a:t> &amp; Nat Mehta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914400"/>
            <a:ext cx="8229600" cy="5410200"/>
          </a:xfrm>
        </p:spPr>
        <p:txBody>
          <a:bodyPr rtlCol="0">
            <a:noAutofit/>
          </a:bodyPr>
          <a:lstStyle/>
          <a:p>
            <a:pPr algn="just" eaLnBrk="1" fontAlgn="auto" hangingPunct="1">
              <a:spcAft>
                <a:spcPts val="0"/>
              </a:spcAft>
              <a:buFont typeface="Arial" pitchFamily="34" charset="0"/>
              <a:buChar char="•"/>
              <a:defRPr/>
            </a:pPr>
            <a:r>
              <a:rPr lang="en-US" sz="2800" dirty="0" smtClean="0">
                <a:solidFill>
                  <a:schemeClr val="accent3">
                    <a:lumMod val="40000"/>
                    <a:lumOff val="60000"/>
                  </a:schemeClr>
                </a:solidFill>
                <a:latin typeface="Bookman Old Style" pitchFamily="18" charset="0"/>
              </a:rPr>
              <a:t>Be Familiar With Appropriate Protective Measure To Take When Exposed To The Following Classes Of Hazardous Materials. Information Is Available From MSDS.</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Flammable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Radio Active Compounds</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Corrosive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Biohazards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Toxics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Carcinogens</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Reactive </a:t>
            </a:r>
          </a:p>
          <a:p>
            <a:pPr marL="514350" indent="-514350" algn="just" eaLnBrk="1" fontAlgn="auto" hangingPunct="1">
              <a:spcAft>
                <a:spcPts val="0"/>
              </a:spcAft>
              <a:buFont typeface="+mj-lt"/>
              <a:buAutoNum type="arabicPeriod"/>
              <a:defRPr/>
            </a:pPr>
            <a:r>
              <a:rPr lang="en-US" sz="2400" dirty="0" smtClean="0">
                <a:solidFill>
                  <a:schemeClr val="accent3">
                    <a:lumMod val="40000"/>
                    <a:lumOff val="60000"/>
                  </a:schemeClr>
                </a:solidFill>
                <a:latin typeface="Bookman Old Style" pitchFamily="18" charset="0"/>
              </a:rPr>
              <a:t>Compressed Gases  </a:t>
            </a:r>
          </a:p>
          <a:p>
            <a:pPr marL="514350" indent="-514350" algn="just" eaLnBrk="1" fontAlgn="auto" hangingPunct="1">
              <a:spcAft>
                <a:spcPts val="0"/>
              </a:spcAft>
              <a:buFont typeface="+mj-lt"/>
              <a:buAutoNum type="arabicPeriod"/>
              <a:defRPr/>
            </a:pPr>
            <a:endParaRPr lang="en-US" sz="2800" dirty="0" smtClean="0">
              <a:solidFill>
                <a:schemeClr val="accent3">
                  <a:lumMod val="40000"/>
                  <a:lumOff val="60000"/>
                </a:schemeClr>
              </a:solidFill>
              <a:latin typeface="Bookman Old Style" pitchFamily="18" charset="0"/>
            </a:endParaRPr>
          </a:p>
          <a:p>
            <a:pPr marL="514350" indent="-514350" algn="just" eaLnBrk="1" fontAlgn="auto" hangingPunct="1">
              <a:spcAft>
                <a:spcPts val="0"/>
              </a:spcAft>
              <a:buFont typeface="Arial" pitchFamily="34" charset="0"/>
              <a:buNone/>
              <a:defRPr/>
            </a:pPr>
            <a:endParaRPr lang="en-US" sz="28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6147" name="Content Placeholder 2"/>
          <p:cNvSpPr>
            <a:spLocks noGrp="1"/>
          </p:cNvSpPr>
          <p:nvPr>
            <p:ph idx="1"/>
          </p:nvPr>
        </p:nvSpPr>
        <p:spPr>
          <a:xfrm>
            <a:off x="381000" y="914400"/>
            <a:ext cx="8229600" cy="5410200"/>
          </a:xfrm>
        </p:spPr>
        <p:txBody>
          <a:bodyPr/>
          <a:lstStyle/>
          <a:p>
            <a:pPr marL="514350" indent="-514350" algn="just" eaLnBrk="1" hangingPunct="1">
              <a:defRPr/>
            </a:pPr>
            <a:r>
              <a:rPr lang="en-US" sz="3000" dirty="0" smtClean="0">
                <a:solidFill>
                  <a:schemeClr val="accent3">
                    <a:lumMod val="40000"/>
                    <a:lumOff val="60000"/>
                  </a:schemeClr>
                </a:solidFill>
                <a:latin typeface="Bookman Old Style" pitchFamily="18" charset="0"/>
              </a:rPr>
              <a:t>Segregate The Chemicals By Compatibility Group For Storage. </a:t>
            </a:r>
          </a:p>
          <a:p>
            <a:pPr marL="514350" indent="-514350" algn="just" eaLnBrk="1" hangingPunct="1">
              <a:defRPr/>
            </a:pPr>
            <a:r>
              <a:rPr lang="en-US" sz="3000" dirty="0" smtClean="0">
                <a:solidFill>
                  <a:schemeClr val="accent3">
                    <a:lumMod val="40000"/>
                    <a:lumOff val="60000"/>
                  </a:schemeClr>
                </a:solidFill>
                <a:latin typeface="Bookman Old Style" pitchFamily="18" charset="0"/>
              </a:rPr>
              <a:t>Be Aware Of Potential Interactions Of Lab Equipments With Chemicals Used Or Stored In The Laboratory. E.G. Are Oxidizers Stored Directly On Wooden Shelving? </a:t>
            </a:r>
          </a:p>
          <a:p>
            <a:pPr marL="514350" indent="-514350" algn="just" eaLnBrk="1" hangingPunct="1">
              <a:defRPr/>
            </a:pPr>
            <a:r>
              <a:rPr lang="en-US" sz="3000" dirty="0" smtClean="0">
                <a:solidFill>
                  <a:schemeClr val="accent3">
                    <a:lumMod val="40000"/>
                    <a:lumOff val="60000"/>
                  </a:schemeClr>
                </a:solidFill>
                <a:latin typeface="Bookman Old Style" pitchFamily="18" charset="0"/>
              </a:rPr>
              <a:t>Post Warning Signs For Unusual Hazards, Such As Flammable Materials, Biohazards, Other Special Problems. </a:t>
            </a:r>
          </a:p>
          <a:p>
            <a:pPr marL="514350" indent="-514350" algn="just" eaLnBrk="1" hangingPunct="1">
              <a:defRPr/>
            </a:pPr>
            <a:endParaRPr lang="en-US" sz="30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7171" name="Content Placeholder 2"/>
          <p:cNvSpPr>
            <a:spLocks noGrp="1"/>
          </p:cNvSpPr>
          <p:nvPr>
            <p:ph idx="1"/>
          </p:nvPr>
        </p:nvSpPr>
        <p:spPr>
          <a:xfrm>
            <a:off x="381000" y="914400"/>
            <a:ext cx="8229600" cy="5410200"/>
          </a:xfrm>
        </p:spPr>
        <p:txBody>
          <a:bodyPr/>
          <a:lstStyle/>
          <a:p>
            <a:pPr marL="514350" indent="-514350" algn="just" eaLnBrk="1" hangingPunct="1">
              <a:defRPr/>
            </a:pPr>
            <a:r>
              <a:rPr lang="en-US" sz="3000" dirty="0" smtClean="0">
                <a:solidFill>
                  <a:schemeClr val="accent3">
                    <a:lumMod val="40000"/>
                    <a:lumOff val="60000"/>
                  </a:schemeClr>
                </a:solidFill>
                <a:latin typeface="Bookman Old Style" pitchFamily="18" charset="0"/>
              </a:rPr>
              <a:t>Pour More Concentrate Solutions Into Less Concentrated Solutions To Avoid Violent Reactions. e.g. Always Add Acid To Water And NOT Water To Acid. </a:t>
            </a:r>
          </a:p>
          <a:p>
            <a:pPr marL="514350" indent="-514350" algn="just" eaLnBrk="1" hangingPunct="1">
              <a:defRPr/>
            </a:pPr>
            <a:r>
              <a:rPr lang="en-US" sz="3000" dirty="0" smtClean="0">
                <a:solidFill>
                  <a:schemeClr val="accent3">
                    <a:lumMod val="40000"/>
                    <a:lumOff val="60000"/>
                  </a:schemeClr>
                </a:solidFill>
                <a:latin typeface="Bookman Old Style" pitchFamily="18" charset="0"/>
              </a:rPr>
              <a:t>Avoid Distracting Any Other Workers. Practical Jokes Or Horseplay Have No Place In The Laboratory. </a:t>
            </a:r>
          </a:p>
          <a:p>
            <a:pPr marL="514350" indent="-514350" algn="just" eaLnBrk="1" hangingPunct="1">
              <a:defRPr/>
            </a:pPr>
            <a:r>
              <a:rPr lang="en-US" sz="3000" dirty="0" smtClean="0">
                <a:solidFill>
                  <a:schemeClr val="accent3">
                    <a:lumMod val="40000"/>
                    <a:lumOff val="60000"/>
                  </a:schemeClr>
                </a:solidFill>
                <a:latin typeface="Bookman Old Style" pitchFamily="18" charset="0"/>
              </a:rPr>
              <a:t>Use Equipments Only For Designated Purposes.  </a:t>
            </a:r>
          </a:p>
          <a:p>
            <a:pPr marL="514350" indent="-514350" algn="just" eaLnBrk="1" hangingPunct="1">
              <a:defRPr/>
            </a:pPr>
            <a:endParaRPr lang="en-US" sz="30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a:t>
            </a:r>
            <a:endParaRPr lang="en-US" sz="2400" dirty="0" smtClean="0">
              <a:solidFill>
                <a:srgbClr val="00B0F0"/>
              </a:solidFill>
              <a:effectLst>
                <a:outerShdw blurRad="38100" dist="38100" dir="2700000" algn="tl">
                  <a:srgbClr val="000000">
                    <a:alpha val="43137"/>
                  </a:srgbClr>
                </a:outerShdw>
              </a:effectLst>
            </a:endParaRPr>
          </a:p>
        </p:txBody>
      </p:sp>
      <p:sp>
        <p:nvSpPr>
          <p:cNvPr id="8195" name="Content Placeholder 2"/>
          <p:cNvSpPr>
            <a:spLocks noGrp="1"/>
          </p:cNvSpPr>
          <p:nvPr>
            <p:ph idx="1"/>
          </p:nvPr>
        </p:nvSpPr>
        <p:spPr>
          <a:xfrm>
            <a:off x="381000" y="914400"/>
            <a:ext cx="8229600" cy="5410200"/>
          </a:xfrm>
        </p:spPr>
        <p:txBody>
          <a:bodyPr/>
          <a:lstStyle/>
          <a:p>
            <a:pPr marL="514350" indent="-514350" algn="just" eaLnBrk="1" hangingPunct="1">
              <a:defRPr/>
            </a:pPr>
            <a:r>
              <a:rPr lang="en-US" sz="3000" smtClean="0">
                <a:solidFill>
                  <a:schemeClr val="accent3">
                    <a:lumMod val="40000"/>
                    <a:lumOff val="60000"/>
                  </a:schemeClr>
                </a:solidFill>
                <a:latin typeface="Bookman Old Style" pitchFamily="18" charset="0"/>
              </a:rPr>
              <a:t>Position And Secure Apparatus Used For Hazardous Reactions In Order To Permit Manipulations Without Moving The Apparatus Until The Entire Reaction Is Completed.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 Personal Safety. </a:t>
            </a:r>
            <a:endParaRPr lang="en-US" sz="2400" dirty="0" smtClean="0">
              <a:solidFill>
                <a:srgbClr val="00B0F0"/>
              </a:solidFill>
              <a:effectLst>
                <a:outerShdw blurRad="38100" dist="38100" dir="2700000" algn="tl">
                  <a:srgbClr val="000000">
                    <a:alpha val="43137"/>
                  </a:srgbClr>
                </a:outerShdw>
              </a:effectLst>
            </a:endParaRPr>
          </a:p>
        </p:txBody>
      </p:sp>
      <p:sp>
        <p:nvSpPr>
          <p:cNvPr id="9219" name="Content Placeholder 2"/>
          <p:cNvSpPr>
            <a:spLocks noGrp="1"/>
          </p:cNvSpPr>
          <p:nvPr>
            <p:ph idx="1"/>
          </p:nvPr>
        </p:nvSpPr>
        <p:spPr>
          <a:xfrm>
            <a:off x="381000" y="914400"/>
            <a:ext cx="8229600" cy="5410200"/>
          </a:xfrm>
        </p:spPr>
        <p:txBody>
          <a:bodyPr/>
          <a:lstStyle/>
          <a:p>
            <a:pPr marL="514350" indent="-514350" algn="just" eaLnBrk="1" hangingPunct="1">
              <a:defRPr/>
            </a:pPr>
            <a:r>
              <a:rPr lang="en-US" sz="2300" u="sng" dirty="0" smtClean="0">
                <a:solidFill>
                  <a:schemeClr val="accent3">
                    <a:lumMod val="40000"/>
                    <a:lumOff val="60000"/>
                  </a:schemeClr>
                </a:solidFill>
                <a:latin typeface="Bookman Old Style" pitchFamily="18" charset="0"/>
              </a:rPr>
              <a:t>Respiratory </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Use Fume Hoods Whenever Necessary. </a:t>
            </a:r>
          </a:p>
          <a:p>
            <a:pPr marL="514350" indent="-514350" algn="just" eaLnBrk="1" hangingPunct="1">
              <a:defRPr/>
            </a:pPr>
            <a:r>
              <a:rPr lang="en-US" sz="2300" u="sng" dirty="0" smtClean="0">
                <a:solidFill>
                  <a:schemeClr val="accent3">
                    <a:lumMod val="40000"/>
                    <a:lumOff val="60000"/>
                  </a:schemeClr>
                </a:solidFill>
                <a:latin typeface="Bookman Old Style" pitchFamily="18" charset="0"/>
              </a:rPr>
              <a:t>Body</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Splash Proof Safety Goggles Should Be Warn At All The Times In The Laboratory</a:t>
            </a:r>
          </a:p>
          <a:p>
            <a:pPr marL="514350" indent="-514350" algn="just" eaLnBrk="1" hangingPunct="1">
              <a:defRPr/>
            </a:pPr>
            <a:r>
              <a:rPr lang="en-US" sz="2300" u="sng" dirty="0" smtClean="0">
                <a:solidFill>
                  <a:schemeClr val="accent3">
                    <a:lumMod val="40000"/>
                    <a:lumOff val="60000"/>
                  </a:schemeClr>
                </a:solidFill>
                <a:latin typeface="Bookman Old Style" pitchFamily="18" charset="0"/>
              </a:rPr>
              <a:t>Protection</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Laboratory Coat/Apron Should Be Warn In Laboratory</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Appropriate Gloves Should Be Worn As Needed. </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Appropriate Closed Toe Shoes Should Be Worn In The Laboratory</a:t>
            </a:r>
          </a:p>
          <a:p>
            <a:pPr marL="514350" indent="-514350" algn="just" eaLnBrk="1" hangingPunct="1">
              <a:buFont typeface="Calibri" pitchFamily="34" charset="0"/>
              <a:buAutoNum type="alphaLcParenR"/>
              <a:defRPr/>
            </a:pPr>
            <a:r>
              <a:rPr lang="en-US" sz="2300" dirty="0" smtClean="0">
                <a:solidFill>
                  <a:schemeClr val="accent3">
                    <a:lumMod val="40000"/>
                    <a:lumOff val="60000"/>
                  </a:schemeClr>
                </a:solidFill>
                <a:latin typeface="Bookman Old Style" pitchFamily="18" charset="0"/>
              </a:rPr>
              <a:t>Respirators May Only Be Worn By Individuals That Have Completed Respiratory Training And Fit Testing. </a:t>
            </a:r>
          </a:p>
          <a:p>
            <a:pPr marL="514350" indent="-514350" algn="just" eaLnBrk="1" hangingPunct="1">
              <a:buFont typeface="Calibri" pitchFamily="34" charset="0"/>
              <a:buAutoNum type="alphaLcParenR"/>
              <a:defRPr/>
            </a:pPr>
            <a:endParaRPr lang="en-US" sz="23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 Personal Hygiene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Wash Hand Before Leaving Laboratory.</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Launder Clothing Worn In Laboratory Separately From Other Clothing. </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Never Mouth Pipette Anything In The Laboratory. </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Never Eat, Drink, Or Apply Cosmetics In A Laboratory Or Areas Where Chemicals/Hazardous Agents Are Stored. </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Smoking In Lab Is Completely Prohibited. </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Never Store Food In A Refrigerator Where Chemicals Are Stored. </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Never Eat Or Drink From Laboratory Glassware.</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Avoid Situating Long Hair, Loose Sleeves/Cuffs, Rings, Bracelets, Etc. In Close Proximity To Open Flame Or Operating Machinery.</a:t>
            </a:r>
          </a:p>
          <a:p>
            <a:pPr marL="514350" indent="-514350" algn="just" eaLnBrk="1" hangingPunct="1">
              <a:buFont typeface="Calibri" pitchFamily="34" charset="0"/>
              <a:buAutoNum type="arabicPeriod"/>
              <a:defRPr/>
            </a:pPr>
            <a:r>
              <a:rPr lang="en-US" sz="2000" dirty="0" smtClean="0">
                <a:solidFill>
                  <a:schemeClr val="accent3">
                    <a:lumMod val="40000"/>
                    <a:lumOff val="60000"/>
                  </a:schemeClr>
                </a:solidFill>
                <a:latin typeface="Bookman Old Style" pitchFamily="18" charset="0"/>
              </a:rPr>
              <a:t>Keep Exposed Skin Covered, Shorts, Sleeveless Or Short Sleeve Shorts Or Open Toed Shoes Should Not Be Worn In The Laboratory.   </a:t>
            </a:r>
          </a:p>
          <a:p>
            <a:pPr marL="514350" indent="-514350" algn="just" eaLnBrk="1" hangingPunct="1">
              <a:buFont typeface="Arial" charset="0"/>
              <a:buNone/>
              <a:defRPr/>
            </a:pPr>
            <a:endParaRPr lang="en-US" sz="20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Safety Awareness: Fire Prevention</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Be Aware Of All Initiation Sources In Laboratory Area. Like Open Flame, Heat, Electrical Equipments, Etc.</a:t>
            </a:r>
          </a:p>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Store Flammable Reagents Tin Smallest Quantities.</a:t>
            </a:r>
          </a:p>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Store Flammable Liquids That Require Refrigeration In XP Refrigerator. </a:t>
            </a:r>
          </a:p>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Store Flammable Liquids In Appropriate Safety Cabinets.</a:t>
            </a:r>
          </a:p>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Do Not Store Incompatible Reagents Together.(E.G. Acids With Flammables) Please Refer Handbook Of Reactive Chemical Hazards; See Appendix V For A Table Of Some Commonly Used Laboratory, Chemical And Incompatible.  </a:t>
            </a:r>
          </a:p>
          <a:p>
            <a:pPr marL="514350" indent="-514350" algn="just" eaLnBrk="1" hangingPunct="1">
              <a:buFont typeface="Calibri" pitchFamily="34" charset="0"/>
              <a:buAutoNum type="arabicPeriod"/>
              <a:defRPr/>
            </a:pPr>
            <a:r>
              <a:rPr lang="en-US" sz="2200" dirty="0" smtClean="0">
                <a:solidFill>
                  <a:schemeClr val="accent3">
                    <a:lumMod val="40000"/>
                    <a:lumOff val="60000"/>
                  </a:schemeClr>
                </a:solidFill>
                <a:latin typeface="Bookman Old Style" pitchFamily="18" charset="0"/>
              </a:rPr>
              <a:t>Do Not Store Ethers Or Conjugated </a:t>
            </a:r>
            <a:r>
              <a:rPr lang="en-US" sz="2200" dirty="0" err="1" smtClean="0">
                <a:solidFill>
                  <a:schemeClr val="accent3">
                    <a:lumMod val="40000"/>
                    <a:lumOff val="60000"/>
                  </a:schemeClr>
                </a:solidFill>
                <a:latin typeface="Bookman Old Style" pitchFamily="18" charset="0"/>
              </a:rPr>
              <a:t>Dienes</a:t>
            </a:r>
            <a:r>
              <a:rPr lang="en-US" sz="2200" dirty="0" smtClean="0">
                <a:solidFill>
                  <a:schemeClr val="accent3">
                    <a:lumMod val="40000"/>
                    <a:lumOff val="60000"/>
                  </a:schemeClr>
                </a:solidFill>
                <a:latin typeface="Bookman Old Style" pitchFamily="18" charset="0"/>
              </a:rPr>
              <a:t> For Extended Periods Of Time As Explosive Peroxide Could Be Formed. Date Ether When Received And Opened. </a:t>
            </a:r>
          </a:p>
          <a:p>
            <a:pPr marL="514350" indent="-514350" algn="just" eaLnBrk="1" hangingPunct="1">
              <a:buFont typeface="Arial" charset="0"/>
              <a:buNone/>
              <a:defRPr/>
            </a:pPr>
            <a:endParaRPr lang="en-US" sz="22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endParaRPr lang="ja-JP" altLang="en-US" smtClean="0"/>
          </a:p>
        </p:txBody>
      </p:sp>
      <p:sp>
        <p:nvSpPr>
          <p:cNvPr id="12291" name="Rectangle 3"/>
          <p:cNvSpPr>
            <a:spLocks noGrp="1"/>
          </p:cNvSpPr>
          <p:nvPr>
            <p:ph type="body" idx="1"/>
          </p:nvPr>
        </p:nvSpPr>
        <p:spPr/>
        <p:txBody>
          <a:bodyPr/>
          <a:lstStyle/>
          <a:p>
            <a:endParaRPr lang="ja-JP" altLang="en-US" smtClean="0"/>
          </a:p>
        </p:txBody>
      </p:sp>
      <p:sp>
        <p:nvSpPr>
          <p:cNvPr id="2" name="Footer Placeholder 1"/>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Housekeeping</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Eliminates Safety Hazards By Maintaining Laboratory Work Area In Good State Of Order. </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Maintain At Least Two Clear Passages To Laboratory Exits. </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Always Keep Tables, Fume Hoods, Floors, Aisles, And Desk Clear To Unnecessary Material.</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Wipe Down Bench Tops And Other Laboratory Surfaces After Each Use With Appropriate Cleansers Or Disinfecting Agents. </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All Equipment Should Be Inspected Before Use.</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Use All Borosilicate Glassware, For Laboratory Work </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Use Non-chromate Cleaning Solution For Glassware “No </a:t>
            </a:r>
            <a:r>
              <a:rPr lang="en-US" sz="2200" dirty="0" err="1" smtClean="0">
                <a:solidFill>
                  <a:schemeClr val="accent3">
                    <a:lumMod val="40000"/>
                    <a:lumOff val="60000"/>
                  </a:schemeClr>
                </a:solidFill>
                <a:latin typeface="Bookman Old Style" pitchFamily="18" charset="0"/>
              </a:rPr>
              <a:t>Chromix</a:t>
            </a:r>
            <a:r>
              <a:rPr lang="en-US" sz="2200" dirty="0" smtClean="0">
                <a:solidFill>
                  <a:schemeClr val="accent3">
                    <a:lumMod val="40000"/>
                    <a:lumOff val="60000"/>
                  </a:schemeClr>
                </a:solidFill>
                <a:latin typeface="Bookman Old Style" pitchFamily="18" charset="0"/>
              </a:rPr>
              <a:t>® Which Will Minimize Hazardous Waste Generation.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Housekeeping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mj-lt"/>
              <a:buAutoNum type="arabicPeriod" startAt="8"/>
              <a:defRPr/>
            </a:pPr>
            <a:r>
              <a:rPr lang="en-US" sz="2000" dirty="0" smtClean="0">
                <a:solidFill>
                  <a:schemeClr val="accent3">
                    <a:lumMod val="40000"/>
                    <a:lumOff val="60000"/>
                  </a:schemeClr>
                </a:solidFill>
                <a:latin typeface="Bookman Old Style" pitchFamily="18" charset="0"/>
              </a:rPr>
              <a:t>If Experiments Must Be Left Unattended, Place Note Next To Experimental Apparatus Indicating The Chemicals Involved, Your Name And Phone Number, Where You Can Be Reached In Case Of Emergency. </a:t>
            </a:r>
          </a:p>
          <a:p>
            <a:pPr marL="514350" indent="-514350" algn="just" eaLnBrk="1" hangingPunct="1">
              <a:buFont typeface="+mj-lt"/>
              <a:buAutoNum type="arabicPeriod" startAt="8"/>
              <a:defRPr/>
            </a:pPr>
            <a:r>
              <a:rPr lang="en-US" sz="2000" dirty="0" smtClean="0">
                <a:solidFill>
                  <a:schemeClr val="accent3">
                    <a:lumMod val="40000"/>
                    <a:lumOff val="60000"/>
                  </a:schemeClr>
                </a:solidFill>
                <a:latin typeface="Bookman Old Style" pitchFamily="18" charset="0"/>
              </a:rPr>
              <a:t>Keep The Laboratory Floor Dry At All The Times. Immediately Attend To Spills Of Water Or Any Chemicals. </a:t>
            </a:r>
          </a:p>
          <a:p>
            <a:pPr marL="514350" indent="-514350" algn="just" eaLnBrk="1" hangingPunct="1">
              <a:buFont typeface="+mj-lt"/>
              <a:buAutoNum type="arabicPeriod" startAt="8"/>
              <a:defRPr/>
            </a:pPr>
            <a:r>
              <a:rPr lang="en-US" sz="2000" dirty="0" smtClean="0">
                <a:solidFill>
                  <a:schemeClr val="accent3">
                    <a:lumMod val="40000"/>
                    <a:lumOff val="60000"/>
                  </a:schemeClr>
                </a:solidFill>
                <a:latin typeface="Bookman Old Style" pitchFamily="18" charset="0"/>
              </a:rPr>
              <a:t>All Machinery  Under Repair Or Adjustment Should Be Properly Tagged. </a:t>
            </a:r>
          </a:p>
          <a:p>
            <a:pPr marL="514350" indent="-514350" algn="just" eaLnBrk="1" hangingPunct="1">
              <a:buFont typeface="+mj-lt"/>
              <a:buAutoNum type="arabicPeriod" startAt="8"/>
              <a:defRPr/>
            </a:pPr>
            <a:r>
              <a:rPr lang="en-US" sz="2000" dirty="0" smtClean="0">
                <a:solidFill>
                  <a:schemeClr val="accent3">
                    <a:lumMod val="40000"/>
                    <a:lumOff val="60000"/>
                  </a:schemeClr>
                </a:solidFill>
                <a:latin typeface="Bookman Old Style" pitchFamily="18" charset="0"/>
              </a:rPr>
              <a:t>Sinks, Taps And Floor Drains Should Be Flushed And Filled With Water On Regular Basis. Drains Which Will Not Be Routinely Used May Be Topped. With 23-30 Ml Of Mineral Oil To Prevent Evaporation Of Water In The Trap.</a:t>
            </a:r>
          </a:p>
          <a:p>
            <a:pPr marL="514350" indent="-514350" algn="just" eaLnBrk="1" hangingPunct="1">
              <a:buFont typeface="+mj-lt"/>
              <a:buAutoNum type="arabicPeriod" startAt="8"/>
              <a:defRPr/>
            </a:pPr>
            <a:r>
              <a:rPr lang="en-US" sz="2000" dirty="0" smtClean="0">
                <a:solidFill>
                  <a:schemeClr val="accent3">
                    <a:lumMod val="40000"/>
                    <a:lumOff val="60000"/>
                  </a:schemeClr>
                </a:solidFill>
                <a:latin typeface="Bookman Old Style" pitchFamily="18" charset="0"/>
              </a:rPr>
              <a:t>All Compressed Gas Or Propellant Cylinders Should Securely Chained Or Clamped To Rack Or Fixed Stationary Piece Of Lab Furniture. Mark Empty Cylinders, But Use All Safety Precautions As If The Cylinder Are Full Or Have Residue.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Emergency Procedures</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Be Familiar With The Emergency Evacuation Plan.</a:t>
            </a:r>
          </a:p>
          <a:p>
            <a:pPr marL="514350" indent="-514350" algn="just" eaLnBrk="1" hangingPunct="1">
              <a:buFont typeface="+mj-lt"/>
              <a:buAutoNum type="arabicPeriod"/>
              <a:defRPr/>
            </a:pPr>
            <a:r>
              <a:rPr lang="en-US" sz="2200" dirty="0" smtClean="0">
                <a:solidFill>
                  <a:schemeClr val="accent3">
                    <a:lumMod val="40000"/>
                    <a:lumOff val="60000"/>
                  </a:schemeClr>
                </a:solidFill>
                <a:latin typeface="Bookman Old Style" pitchFamily="18" charset="0"/>
              </a:rPr>
              <a:t>Be Familiar With The Location, Use And Limitations Of The Following Safety Devices.</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Safety Shower </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Eye Wash Station</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Protecting Safety Gears</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Fume Hoods</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Spill Clean Us Materials/Cabinet </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First Aid Kits </a:t>
            </a:r>
          </a:p>
          <a:p>
            <a:pPr marL="514350" indent="-514350" algn="just" eaLnBrk="1" hangingPunct="1">
              <a:buFont typeface="Wingdings" pitchFamily="2" charset="2"/>
              <a:buChar char="§"/>
              <a:defRPr/>
            </a:pPr>
            <a:r>
              <a:rPr lang="en-US" sz="2200" dirty="0" smtClean="0">
                <a:solidFill>
                  <a:schemeClr val="accent3">
                    <a:lumMod val="40000"/>
                    <a:lumOff val="60000"/>
                  </a:schemeClr>
                </a:solidFill>
                <a:latin typeface="Bookman Old Style" pitchFamily="18" charset="0"/>
              </a:rPr>
              <a:t>Fire Extinguishers</a:t>
            </a:r>
          </a:p>
          <a:p>
            <a:pPr marL="514350" indent="-514350" algn="just" eaLnBrk="1" hangingPunct="1">
              <a:buFont typeface="+mj-lt"/>
              <a:buAutoNum type="arabicPeriod" startAt="3"/>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Wingdings" pitchFamily="2" charset="2"/>
              <a:buChar char="§"/>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Wingdings" pitchFamily="2" charset="2"/>
              <a:buChar char="§"/>
              <a:defRPr/>
            </a:pPr>
            <a:endParaRPr lang="en-US" sz="22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Emergency Procedures .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Wingdings" pitchFamily="2" charset="2"/>
              <a:buChar char="§"/>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mj-lt"/>
              <a:buAutoNum type="arabicPeriod" startAt="3"/>
              <a:defRPr/>
            </a:pPr>
            <a:r>
              <a:rPr lang="en-US" sz="2200" dirty="0" smtClean="0">
                <a:solidFill>
                  <a:schemeClr val="accent3">
                    <a:lumMod val="40000"/>
                    <a:lumOff val="60000"/>
                  </a:schemeClr>
                </a:solidFill>
                <a:latin typeface="Bookman Old Style" pitchFamily="18" charset="0"/>
              </a:rPr>
              <a:t>Clean Ups All Small Spills Immediately </a:t>
            </a:r>
          </a:p>
          <a:p>
            <a:pPr marL="514350" indent="-514350" algn="just" eaLnBrk="1" hangingPunct="1">
              <a:buFont typeface="+mj-lt"/>
              <a:buAutoNum type="arabicPeriod" startAt="3"/>
              <a:defRPr/>
            </a:pPr>
            <a:r>
              <a:rPr lang="en-US" sz="2200" dirty="0" smtClean="0">
                <a:solidFill>
                  <a:schemeClr val="accent3">
                    <a:lumMod val="40000"/>
                    <a:lumOff val="60000"/>
                  </a:schemeClr>
                </a:solidFill>
                <a:latin typeface="Bookman Old Style" pitchFamily="18" charset="0"/>
              </a:rPr>
              <a:t>If  Volatile, Flammable Or Toxic Material Spill, Shut Of The Spark Producing Equipments At Once And Evacuate Immediately</a:t>
            </a:r>
          </a:p>
          <a:p>
            <a:pPr marL="514350" indent="-514350" algn="just" eaLnBrk="1" hangingPunct="1">
              <a:buFont typeface="+mj-lt"/>
              <a:buAutoNum type="arabicPeriod" startAt="5"/>
              <a:defRPr/>
            </a:pPr>
            <a:r>
              <a:rPr lang="en-US" sz="2200" dirty="0" smtClean="0">
                <a:solidFill>
                  <a:schemeClr val="accent3">
                    <a:lumMod val="40000"/>
                    <a:lumOff val="60000"/>
                  </a:schemeClr>
                </a:solidFill>
                <a:latin typeface="Bookman Old Style" pitchFamily="18" charset="0"/>
              </a:rPr>
              <a:t>In Case Of Fire Or Explosion, Activate The Building Fire Alarm And Stand By A Safe Location To Meet Emergency Responders.</a:t>
            </a:r>
          </a:p>
          <a:p>
            <a:pPr marL="514350" indent="-514350" algn="just" eaLnBrk="1" hangingPunct="1">
              <a:buFont typeface="+mj-lt"/>
              <a:buAutoNum type="arabicPeriod" startAt="5"/>
              <a:defRPr/>
            </a:pPr>
            <a:r>
              <a:rPr lang="en-US" sz="2200" dirty="0" smtClean="0">
                <a:solidFill>
                  <a:schemeClr val="accent3">
                    <a:lumMod val="40000"/>
                    <a:lumOff val="60000"/>
                  </a:schemeClr>
                </a:solidFill>
                <a:latin typeface="Bookman Old Style" pitchFamily="18" charset="0"/>
              </a:rPr>
              <a:t>Maintain A Clear Path To All Safety Equipments At All The Times.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Waste Disposal</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mj-lt"/>
              <a:buAutoNum type="arabicPeriod"/>
              <a:defRPr/>
            </a:pPr>
            <a:r>
              <a:rPr lang="en-US" sz="3600" dirty="0" smtClean="0">
                <a:solidFill>
                  <a:schemeClr val="accent3">
                    <a:lumMod val="40000"/>
                    <a:lumOff val="60000"/>
                  </a:schemeClr>
                </a:solidFill>
                <a:latin typeface="Bookman Old Style" pitchFamily="18" charset="0"/>
              </a:rPr>
              <a:t>Dispose Of All Waste In Designated Containers.</a:t>
            </a:r>
          </a:p>
          <a:p>
            <a:pPr marL="514350" indent="-514350" algn="just" eaLnBrk="1" hangingPunct="1">
              <a:buFont typeface="+mj-lt"/>
              <a:buAutoNum type="arabicPeriod"/>
              <a:defRPr/>
            </a:pPr>
            <a:r>
              <a:rPr lang="en-US" sz="3600" dirty="0" smtClean="0">
                <a:solidFill>
                  <a:schemeClr val="accent3">
                    <a:lumMod val="40000"/>
                    <a:lumOff val="60000"/>
                  </a:schemeClr>
                </a:solidFill>
                <a:latin typeface="Bookman Old Style" pitchFamily="18" charset="0"/>
              </a:rPr>
              <a:t>Minimize Wastes At The Source By Limiting Quantities Of Material Purchased.</a:t>
            </a:r>
          </a:p>
          <a:p>
            <a:pPr marL="514350" indent="-514350" algn="just" eaLnBrk="1" hangingPunct="1">
              <a:buFont typeface="+mj-lt"/>
              <a:buAutoNum type="arabicPeriod"/>
              <a:defRPr/>
            </a:pPr>
            <a:r>
              <a:rPr lang="en-US" sz="3600" dirty="0" smtClean="0">
                <a:solidFill>
                  <a:schemeClr val="accent3">
                    <a:lumMod val="40000"/>
                    <a:lumOff val="60000"/>
                  </a:schemeClr>
                </a:solidFill>
                <a:latin typeface="Bookman Old Style" pitchFamily="18" charset="0"/>
              </a:rPr>
              <a:t>Hazardous Waste Must Be Labeled  Properly With Hazmat Class.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Eye Protection: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It Is Easy To Take Your Senses For Granted Since They Function Without Conscious Thought. It Is Easy To Relax Your Guard In The Laboratory Environment. After All, For Those People Not Used Wearing Glasses, It Can Be Regarded As A Burdensome Task To Wear Unattractive Often Restrictive Eye Ware. However, The Chemical Laboratory Is Likely To Be Most Health Threatening Place You Can Encountered.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Splashing Chemical And Flying Objects Are Possible At Any Time In Laboratory. For This Reason, Eye Protection Is An Important Consideration. Safety Glasses Must Meet </a:t>
            </a:r>
            <a:r>
              <a:rPr lang="en-US" sz="2200" dirty="0" err="1" smtClean="0">
                <a:solidFill>
                  <a:schemeClr val="accent3">
                    <a:lumMod val="40000"/>
                    <a:lumOff val="60000"/>
                  </a:schemeClr>
                </a:solidFill>
                <a:latin typeface="Bookman Old Style" pitchFamily="18" charset="0"/>
              </a:rPr>
              <a:t>Ansi</a:t>
            </a:r>
            <a:r>
              <a:rPr lang="en-US" sz="2200" dirty="0" smtClean="0">
                <a:solidFill>
                  <a:schemeClr val="accent3">
                    <a:lumMod val="40000"/>
                    <a:lumOff val="60000"/>
                  </a:schemeClr>
                </a:solidFill>
                <a:latin typeface="Bookman Old Style" pitchFamily="18" charset="0"/>
              </a:rPr>
              <a:t>(</a:t>
            </a:r>
            <a:r>
              <a:rPr lang="en-US" sz="2200" dirty="0" err="1" smtClean="0">
                <a:solidFill>
                  <a:schemeClr val="accent3">
                    <a:lumMod val="40000"/>
                    <a:lumOff val="60000"/>
                  </a:schemeClr>
                </a:solidFill>
                <a:latin typeface="Bookman Old Style" pitchFamily="18" charset="0"/>
              </a:rPr>
              <a:t>american</a:t>
            </a:r>
            <a:r>
              <a:rPr lang="en-US" sz="2200" dirty="0" smtClean="0">
                <a:solidFill>
                  <a:schemeClr val="accent3">
                    <a:lumMod val="40000"/>
                    <a:lumOff val="60000"/>
                  </a:schemeClr>
                </a:solidFill>
                <a:latin typeface="Bookman Old Style" pitchFamily="18" charset="0"/>
              </a:rPr>
              <a:t> National Institute) Specification. Usually ANI Stamp Is On Lenses Or Eyepiece.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Eye Protection: Cont..</a:t>
            </a:r>
          </a:p>
          <a:p>
            <a:pPr marL="514350" indent="-514350" algn="just" eaLnBrk="1" hangingPunct="1">
              <a:defRPr/>
            </a:pPr>
            <a:r>
              <a:rPr lang="en-US" sz="2200" dirty="0" smtClean="0">
                <a:solidFill>
                  <a:schemeClr val="accent3">
                    <a:lumMod val="40000"/>
                    <a:lumOff val="60000"/>
                  </a:schemeClr>
                </a:solidFill>
                <a:latin typeface="Bookman Old Style" pitchFamily="18" charset="0"/>
              </a:rPr>
              <a:t>Eye Wear Should Be As Comfortable As Possible. Fit Snugly Over The Eyes And Around The Face.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Appropriate  Signs Should Be Posted Outside The Entrances Stating That Eye Protection Is Required Before Entering The Room.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Eye Protection Should Always Be Kept In Good Conditions.</a:t>
            </a:r>
          </a:p>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Appropriate Eye Protection;</a:t>
            </a: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Should Be Worn When Using:</a:t>
            </a:r>
            <a:r>
              <a:rPr lang="en-US" sz="2200" b="1" u="sng" dirty="0" smtClean="0">
                <a:solidFill>
                  <a:schemeClr val="accent3">
                    <a:lumMod val="40000"/>
                    <a:lumOff val="60000"/>
                  </a:schemeClr>
                </a:solidFill>
                <a:latin typeface="Bookman Old Style" pitchFamily="18" charset="0"/>
              </a:rPr>
              <a:t>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Caustic, Corrosives Or Irritants.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Glassware Under Vacuum Or Pressure.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Cryogenic Materials.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Flammable Materials. </a:t>
            </a:r>
          </a:p>
          <a:p>
            <a:pPr marL="514350" indent="-514350" algn="just" eaLnBrk="1" hangingPunct="1">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Eye Protection: Cont..</a:t>
            </a:r>
          </a:p>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Appropriate Eye Protection;</a:t>
            </a: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Should Be Worn When Using:</a:t>
            </a:r>
            <a:r>
              <a:rPr lang="en-US" sz="2200" b="1" u="sng" dirty="0" smtClean="0">
                <a:solidFill>
                  <a:schemeClr val="accent3">
                    <a:lumMod val="40000"/>
                    <a:lumOff val="60000"/>
                  </a:schemeClr>
                </a:solidFill>
                <a:latin typeface="Bookman Old Style" pitchFamily="18" charset="0"/>
              </a:rPr>
              <a:t>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Caustic, Corrosives Or Irritants.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Glassware Under Vacuum Or Pressure.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Cryogenic Materials.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Flammable Materials.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Radioactive Materials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Explosives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Lasers – Special Lens Protection Required. </a:t>
            </a:r>
          </a:p>
          <a:p>
            <a:pPr marL="514350" indent="-514350" algn="just" eaLnBrk="1" hangingPunct="1">
              <a:defRPr/>
            </a:pPr>
            <a:r>
              <a:rPr lang="en-US" sz="2200" dirty="0" err="1" smtClean="0">
                <a:solidFill>
                  <a:schemeClr val="accent3">
                    <a:lumMod val="40000"/>
                    <a:lumOff val="60000"/>
                  </a:schemeClr>
                </a:solidFill>
                <a:latin typeface="Bookman Old Style" pitchFamily="18" charset="0"/>
              </a:rPr>
              <a:t>Uv</a:t>
            </a:r>
            <a:r>
              <a:rPr lang="en-US" sz="2200" dirty="0" smtClean="0">
                <a:solidFill>
                  <a:schemeClr val="accent3">
                    <a:lumMod val="40000"/>
                    <a:lumOff val="60000"/>
                  </a:schemeClr>
                </a:solidFill>
                <a:latin typeface="Bookman Old Style" pitchFamily="18" charset="0"/>
              </a:rPr>
              <a:t> Light – Special Lens Protection Required.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Biohazards. </a:t>
            </a:r>
          </a:p>
          <a:p>
            <a:pPr marL="514350" indent="-514350" algn="just" eaLnBrk="1" hangingPunct="1">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Eye Protection: Cont..</a:t>
            </a:r>
          </a:p>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Appropriate Eye Protection;</a:t>
            </a: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Should Be Worn When Performing These M/E Shop Operating.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Welding</a:t>
            </a:r>
          </a:p>
          <a:p>
            <a:pPr marL="514350" indent="-514350" algn="just" eaLnBrk="1" hangingPunct="1">
              <a:defRPr/>
            </a:pPr>
            <a:r>
              <a:rPr lang="en-US" sz="2200" dirty="0" smtClean="0">
                <a:solidFill>
                  <a:schemeClr val="accent3">
                    <a:lumMod val="40000"/>
                    <a:lumOff val="60000"/>
                  </a:schemeClr>
                </a:solidFill>
                <a:latin typeface="Bookman Old Style" pitchFamily="18" charset="0"/>
              </a:rPr>
              <a:t>Sanding</a:t>
            </a:r>
          </a:p>
          <a:p>
            <a:pPr marL="514350" indent="-514350" algn="just" eaLnBrk="1" hangingPunct="1">
              <a:defRPr/>
            </a:pPr>
            <a:r>
              <a:rPr lang="en-US" sz="2200" dirty="0" smtClean="0">
                <a:solidFill>
                  <a:schemeClr val="accent3">
                    <a:lumMod val="40000"/>
                    <a:lumOff val="60000"/>
                  </a:schemeClr>
                </a:solidFill>
                <a:latin typeface="Bookman Old Style" pitchFamily="18" charset="0"/>
              </a:rPr>
              <a:t>Gridding</a:t>
            </a:r>
          </a:p>
          <a:p>
            <a:pPr marL="514350" indent="-514350" algn="just" eaLnBrk="1" hangingPunct="1">
              <a:defRPr/>
            </a:pPr>
            <a:r>
              <a:rPr lang="en-US" sz="2200" dirty="0" smtClean="0">
                <a:solidFill>
                  <a:schemeClr val="accent3">
                    <a:lumMod val="40000"/>
                    <a:lumOff val="60000"/>
                  </a:schemeClr>
                </a:solidFill>
                <a:latin typeface="Bookman Old Style" pitchFamily="18" charset="0"/>
              </a:rPr>
              <a:t>Drilling.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Laboratory Workers Whose Vision Requires The Use Of Corrective Lenses Should Wear Safety Eye Protection Of Following Types.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Prescriptions Lens Safety Splash Goggles.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Splash Proof Safety Eye Wear That Can Be Worn Over Prescription Glasses. </a:t>
            </a:r>
          </a:p>
          <a:p>
            <a:pPr marL="514350" indent="-514350" algn="just" eaLnBrk="1" hangingPunct="1">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Eye Protection: Cont..</a:t>
            </a:r>
          </a:p>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Appropriate Eye Protection: Connacht Lenses:</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Should Not Be Worn  In Laboratory.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Potential Hazards: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It May Be Impossible To Remove Contacts From The Eyes Following Entry Of Some Chemicals Into Eyes.</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Contact Lenses Will Inferior With Emergency Flushing Procedures. </a:t>
            </a:r>
          </a:p>
          <a:p>
            <a:pPr marL="514350" indent="-514350" algn="just" eaLnBrk="1" hangingPunct="1">
              <a:defRPr/>
            </a:pPr>
            <a:r>
              <a:rPr lang="en-US" sz="2200" dirty="0" smtClean="0">
                <a:solidFill>
                  <a:schemeClr val="accent3">
                    <a:lumMod val="40000"/>
                    <a:lumOff val="60000"/>
                  </a:schemeClr>
                </a:solidFill>
                <a:latin typeface="Bookman Old Style" pitchFamily="18" charset="0"/>
              </a:rPr>
              <a:t>Contacts May Trap Solid Materials In The Eyes. </a:t>
            </a:r>
          </a:p>
          <a:p>
            <a:pPr marL="514350" indent="-514350" algn="just" eaLnBrk="1" hangingPunct="1">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Personal Protective equipments: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200" b="1" u="sng" dirty="0" smtClean="0">
                <a:solidFill>
                  <a:schemeClr val="accent3">
                    <a:lumMod val="40000"/>
                    <a:lumOff val="60000"/>
                  </a:schemeClr>
                </a:solidFill>
                <a:latin typeface="Bookman Old Style" pitchFamily="18" charset="0"/>
              </a:rPr>
              <a:t>Protective Clothing. </a:t>
            </a:r>
          </a:p>
          <a:p>
            <a:pPr marL="514350" indent="-514350" algn="just" eaLnBrk="1" hangingPunct="1">
              <a:buFont typeface="+mj-lt"/>
              <a:buAutoNum type="alphaLcPeriod"/>
              <a:defRPr/>
            </a:pPr>
            <a:r>
              <a:rPr lang="en-US" sz="2200" dirty="0" smtClean="0">
                <a:solidFill>
                  <a:schemeClr val="accent3">
                    <a:lumMod val="40000"/>
                    <a:lumOff val="60000"/>
                  </a:schemeClr>
                </a:solidFill>
                <a:latin typeface="Bookman Old Style" pitchFamily="18" charset="0"/>
              </a:rPr>
              <a:t>Lab Coat </a:t>
            </a:r>
          </a:p>
          <a:p>
            <a:pPr marL="514350" indent="-514350" algn="just" eaLnBrk="1" hangingPunct="1">
              <a:buFont typeface="Arial" pitchFamily="34" charset="0"/>
              <a:buChar char="•"/>
              <a:defRPr/>
            </a:pPr>
            <a:r>
              <a:rPr lang="en-US" sz="2200" dirty="0" smtClean="0">
                <a:solidFill>
                  <a:schemeClr val="accent3">
                    <a:lumMod val="40000"/>
                    <a:lumOff val="60000"/>
                  </a:schemeClr>
                </a:solidFill>
                <a:latin typeface="Bookman Old Style" pitchFamily="18" charset="0"/>
              </a:rPr>
              <a:t>The Lab Coat Is Designed To Protect The Clothing And Skin From Chemicals That May Be Spilled Or Splashed.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A1: Cotton Protects Against Flying Objects, Sharp Or Rough  Edges.</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A2: Usually Treated With Fire Retardant.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B1: Wool Protect Against Splashes Of Molten Materials, Small Quantities Of Acid And Small Flames.</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C1: Synthetic Fibers Protect Against Sparks And Infra Red Or </a:t>
            </a:r>
            <a:r>
              <a:rPr lang="en-US" sz="2200" dirty="0" err="1" smtClean="0">
                <a:solidFill>
                  <a:schemeClr val="accent3">
                    <a:lumMod val="40000"/>
                    <a:lumOff val="60000"/>
                  </a:schemeClr>
                </a:solidFill>
                <a:latin typeface="Bookman Old Style" pitchFamily="18" charset="0"/>
              </a:rPr>
              <a:t>Uv</a:t>
            </a:r>
            <a:r>
              <a:rPr lang="en-US" sz="2200" dirty="0" smtClean="0">
                <a:solidFill>
                  <a:schemeClr val="accent3">
                    <a:lumMod val="40000"/>
                    <a:lumOff val="60000"/>
                  </a:schemeClr>
                </a:solidFill>
                <a:latin typeface="Bookman Old Style" pitchFamily="18" charset="0"/>
              </a:rPr>
              <a:t> Radiation.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C2:however; Synthetic Fiber Lab Coats Can Increased The Severity Of Some Laboratory Hazards. </a:t>
            </a: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a:p>
            <a:pPr marL="514350" indent="-514350" algn="just" eaLnBrk="1" hangingPunct="1">
              <a:buFont typeface="Arial" charset="0"/>
              <a:buNone/>
              <a:defRPr/>
            </a:pPr>
            <a:endParaRPr lang="en-US" sz="22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2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Hand Protection:</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914400"/>
            <a:ext cx="8229600" cy="5410200"/>
          </a:xfrm>
        </p:spPr>
        <p:txBody>
          <a:bodyPr/>
          <a:lstStyle/>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It Is A Good Practice To Get Into The Habit Of Wearing  Protective Gloves In The Laboratory. </a:t>
            </a:r>
          </a:p>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Check To Make Sure The Gloves, Especially Latex Gloves, Are In Good Condition And Free From Holes, Punctures, And Tears</a:t>
            </a:r>
          </a:p>
          <a:p>
            <a:pPr marL="514350" indent="-514350" algn="just" eaLnBrk="1" hangingPunct="1">
              <a:defRPr/>
            </a:pPr>
            <a:r>
              <a:rPr lang="en-US" sz="2500" dirty="0" smtClean="0">
                <a:solidFill>
                  <a:schemeClr val="accent3">
                    <a:lumMod val="40000"/>
                    <a:lumOff val="60000"/>
                  </a:schemeClr>
                </a:solidFill>
                <a:latin typeface="Bookman Old Style" pitchFamily="18" charset="0"/>
              </a:rPr>
              <a:t>PVC Protect Against Mild Corrosives And Irritants. </a:t>
            </a:r>
          </a:p>
          <a:p>
            <a:pPr marL="514350" indent="-514350" algn="just" eaLnBrk="1" hangingPunct="1">
              <a:defRPr/>
            </a:pPr>
            <a:r>
              <a:rPr lang="en-US" sz="2500" dirty="0" smtClean="0">
                <a:solidFill>
                  <a:schemeClr val="accent3">
                    <a:lumMod val="40000"/>
                    <a:lumOff val="60000"/>
                  </a:schemeClr>
                </a:solidFill>
                <a:latin typeface="Bookman Old Style" pitchFamily="18" charset="0"/>
              </a:rPr>
              <a:t>Latex Provides Light Protection Against Limited Protection Against Infectious Agents. </a:t>
            </a:r>
          </a:p>
          <a:p>
            <a:pPr marL="514350" indent="-514350" algn="just" eaLnBrk="1" hangingPunct="1">
              <a:defRPr/>
            </a:pPr>
            <a:r>
              <a:rPr lang="en-US" sz="2500" dirty="0" smtClean="0">
                <a:solidFill>
                  <a:schemeClr val="accent3">
                    <a:lumMod val="40000"/>
                    <a:lumOff val="60000"/>
                  </a:schemeClr>
                </a:solidFill>
                <a:latin typeface="Bookman Old Style" pitchFamily="18" charset="0"/>
              </a:rPr>
              <a:t>Natural Rubber Protects Against Mild Corrosive Materials</a:t>
            </a:r>
          </a:p>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 </a:t>
            </a:r>
          </a:p>
          <a:p>
            <a:pPr marL="514350" indent="-514350" algn="just" eaLnBrk="1" hangingPunct="1">
              <a:buFont typeface="Arial" charset="0"/>
              <a:buNone/>
              <a:defRPr/>
            </a:pPr>
            <a:endParaRPr lang="en-US" sz="25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Hand Protection: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defRPr/>
            </a:pPr>
            <a:r>
              <a:rPr lang="en-US" sz="2500" dirty="0" smtClean="0">
                <a:solidFill>
                  <a:schemeClr val="accent3">
                    <a:lumMod val="40000"/>
                    <a:lumOff val="60000"/>
                  </a:schemeClr>
                </a:solidFill>
                <a:latin typeface="Bookman Old Style" pitchFamily="18" charset="0"/>
              </a:rPr>
              <a:t>Neoprene For Working With Solvents, Oils, And Mild Corrosive Materials</a:t>
            </a:r>
          </a:p>
          <a:p>
            <a:pPr marL="514350" indent="-514350" algn="just" eaLnBrk="1" hangingPunct="1">
              <a:defRPr/>
            </a:pPr>
            <a:r>
              <a:rPr lang="en-US" sz="2500" dirty="0" smtClean="0">
                <a:solidFill>
                  <a:schemeClr val="accent3">
                    <a:lumMod val="40000"/>
                    <a:lumOff val="60000"/>
                  </a:schemeClr>
                </a:solidFill>
                <a:latin typeface="Bookman Old Style" pitchFamily="18" charset="0"/>
              </a:rPr>
              <a:t>Cotton Absorbs Perspiration, Keeps Object Clean, Provides Some Limited Fire Retardant Properties. </a:t>
            </a:r>
          </a:p>
          <a:p>
            <a:pPr marL="514350" indent="-514350" algn="just" eaLnBrk="1" hangingPunct="1">
              <a:defRPr/>
            </a:pPr>
            <a:r>
              <a:rPr lang="en-US" sz="2500" dirty="0" err="1" smtClean="0">
                <a:solidFill>
                  <a:schemeClr val="accent3">
                    <a:lumMod val="40000"/>
                    <a:lumOff val="60000"/>
                  </a:schemeClr>
                </a:solidFill>
                <a:latin typeface="Bookman Old Style" pitchFamily="18" charset="0"/>
              </a:rPr>
              <a:t>Zetex</a:t>
            </a:r>
            <a:r>
              <a:rPr lang="en-US" sz="2500" dirty="0" smtClean="0">
                <a:solidFill>
                  <a:schemeClr val="accent3">
                    <a:lumMod val="40000"/>
                    <a:lumOff val="60000"/>
                  </a:schemeClr>
                </a:solidFill>
                <a:latin typeface="Bookman Old Style" pitchFamily="18" charset="0"/>
              </a:rPr>
              <a:t>® When Handling Small Burning Objects. These Are Replacement Of Asbestos Gloves. </a:t>
            </a:r>
          </a:p>
          <a:p>
            <a:pPr marL="514350" indent="-514350" algn="just" eaLnBrk="1" hangingPunct="1">
              <a:buFont typeface="Arial" charset="0"/>
              <a:buNone/>
              <a:defRPr/>
            </a:pPr>
            <a:endParaRPr lang="en-US" sz="25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Wash Hand As Soon As Possible After Removing The Protective Gloves. </a:t>
            </a:r>
          </a:p>
          <a:p>
            <a:pPr marL="514350" indent="-514350" algn="just" eaLnBrk="1" hangingPunct="1">
              <a:buFont typeface="Arial" charset="0"/>
              <a:buNone/>
              <a:defRPr/>
            </a:pPr>
            <a:endParaRPr lang="en-US" sz="25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endParaRPr lang="en-US" sz="25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5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Foot Protection:</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Foot Protection Is Designated To Prevent Injury From Corrosive Chemicals, Heavy Objects, Electrical Shock As Well As Giving Traction On Wet Floors.</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The Following Shoe Types </a:t>
            </a:r>
            <a:r>
              <a:rPr lang="en-US" sz="2800" dirty="0" smtClean="0">
                <a:solidFill>
                  <a:srgbClr val="FF0000"/>
                </a:solidFill>
                <a:latin typeface="Bookman Old Style" pitchFamily="18" charset="0"/>
              </a:rPr>
              <a:t>Should Not </a:t>
            </a:r>
            <a:r>
              <a:rPr lang="en-US" sz="2800" dirty="0" smtClean="0">
                <a:solidFill>
                  <a:schemeClr val="accent3">
                    <a:lumMod val="40000"/>
                    <a:lumOff val="60000"/>
                  </a:schemeClr>
                </a:solidFill>
                <a:latin typeface="Bookman Old Style" pitchFamily="18" charset="0"/>
              </a:rPr>
              <a:t>Be Worn In Laboratory.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Saddles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Clogs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High Heels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Shoes That Expose The Foot Any Way. </a:t>
            </a:r>
          </a:p>
          <a:p>
            <a:pPr marL="514350" indent="-514350" algn="just" eaLnBrk="1" hangingPunct="1">
              <a:buFont typeface="Arial" charset="0"/>
              <a:buNone/>
              <a:defRPr/>
            </a:pPr>
            <a:endParaRPr lang="en-US" sz="28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Foot Protection: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The Following Recommended Types Of Footwear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Safety Shoes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Treated Shoes, Rubber Boots Or Plastic Covers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Insulated Shoes Protect Against Electrical Shock</a:t>
            </a:r>
          </a:p>
          <a:p>
            <a:pPr marL="514350" indent="-514350" algn="just" eaLnBrk="1" hangingPunct="1">
              <a:defRPr/>
            </a:pPr>
            <a:r>
              <a:rPr lang="en-US" sz="2800" dirty="0" smtClean="0">
                <a:solidFill>
                  <a:schemeClr val="accent3">
                    <a:lumMod val="40000"/>
                    <a:lumOff val="60000"/>
                  </a:schemeClr>
                </a:solidFill>
                <a:latin typeface="Bookman Old Style" pitchFamily="18" charset="0"/>
              </a:rPr>
              <a:t>Rubber Boots With Slip Resistant. </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Hearing Protection: 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Noise Reduction Rating (NRR) For Hearing Protection:</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Noise dose in dBTWA8</a:t>
            </a:r>
          </a:p>
          <a:p>
            <a:pPr marL="514350" indent="-514350" algn="just" eaLnBrk="1" hangingPunct="1">
              <a:buFont typeface="Arial" charset="0"/>
              <a:buNone/>
              <a:defRPr/>
            </a:pPr>
            <a:r>
              <a:rPr lang="en-US" sz="2800" dirty="0" err="1" smtClean="0">
                <a:solidFill>
                  <a:schemeClr val="accent3">
                    <a:lumMod val="40000"/>
                    <a:lumOff val="60000"/>
                  </a:schemeClr>
                </a:solidFill>
                <a:latin typeface="Bookman Old Style" pitchFamily="18" charset="0"/>
              </a:rPr>
              <a:t>dba</a:t>
            </a:r>
            <a:r>
              <a:rPr lang="en-US" sz="2800" dirty="0" smtClean="0">
                <a:solidFill>
                  <a:schemeClr val="accent3">
                    <a:lumMod val="40000"/>
                    <a:lumOff val="60000"/>
                  </a:schemeClr>
                </a:solidFill>
                <a:latin typeface="Bookman Old Style" pitchFamily="18" charset="0"/>
              </a:rPr>
              <a:t> = A Decibels On An A Weighted Scale.</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TWA= Eight Hour Time Weighted Average</a:t>
            </a:r>
          </a:p>
          <a:p>
            <a:pPr marL="514350" indent="-514350" algn="just" eaLnBrk="1" hangingPunct="1">
              <a:defRPr/>
            </a:pPr>
            <a:r>
              <a:rPr lang="en-US" sz="2800" dirty="0" smtClean="0">
                <a:solidFill>
                  <a:schemeClr val="accent3">
                    <a:lumMod val="40000"/>
                    <a:lumOff val="60000"/>
                  </a:schemeClr>
                </a:solidFill>
                <a:latin typeface="Bookman Old Style" pitchFamily="18" charset="0"/>
              </a:rPr>
              <a:t>Ear Plugs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Ear Muffs</a:t>
            </a:r>
          </a:p>
          <a:p>
            <a:pPr marL="514350" indent="-514350" algn="just" eaLnBrk="1" hangingPunct="1">
              <a:defRPr/>
            </a:pPr>
            <a:r>
              <a:rPr lang="en-US" sz="2800" dirty="0" smtClean="0">
                <a:solidFill>
                  <a:schemeClr val="accent3">
                    <a:lumMod val="40000"/>
                    <a:lumOff val="60000"/>
                  </a:schemeClr>
                </a:solidFill>
                <a:latin typeface="Bookman Old Style" pitchFamily="18" charset="0"/>
              </a:rPr>
              <a:t>Cotton Inserts</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6" name="Title 5"/>
          <p:cNvSpPr>
            <a:spLocks noGrp="1"/>
          </p:cNvSpPr>
          <p:nvPr>
            <p:ph type="title"/>
          </p:nvPr>
        </p:nvSpPr>
        <p:spPr>
          <a:xfrm>
            <a:off x="304800" y="1295400"/>
            <a:ext cx="8229600" cy="3810000"/>
          </a:xfrm>
        </p:spPr>
        <p:txBody>
          <a:bodyPr/>
          <a:lstStyle/>
          <a:p>
            <a:r>
              <a:rPr lang="en-US" altLang="ja-JP" sz="8000" b="1" smtClean="0">
                <a:solidFill>
                  <a:srgbClr val="00B0F0"/>
                </a:solidFill>
                <a:latin typeface="Bookman Old Style" pitchFamily="18" charset="0"/>
              </a:rPr>
              <a:t>HAZARDOUS CHEMICALS </a:t>
            </a:r>
          </a:p>
        </p:txBody>
      </p:sp>
    </p:spTree>
  </p:cSld>
  <p:clrMapOvr>
    <a:masterClrMapping/>
  </p:clrMapOvr>
  <p:transition spd="slow" advClick="0" advTm="0">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Flammability:</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Is Measure Of How Easily A Gas, Liquid Or Solid Will Ignite And How Quickly The Flame Once Again Started Will Spread</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Flammable Liquids Themselves Are Not Flammable; Rather The Vapor From Liquids Are Combustible. </a:t>
            </a:r>
          </a:p>
          <a:p>
            <a:pPr marL="514350" indent="-514350" algn="just" eaLnBrk="1" hangingPunct="1">
              <a:buFont typeface="Arial" charset="0"/>
              <a:buNone/>
              <a:defRPr/>
            </a:pPr>
            <a:r>
              <a:rPr lang="en-US" sz="2800" dirty="0" smtClean="0">
                <a:solidFill>
                  <a:schemeClr val="accent3">
                    <a:lumMod val="40000"/>
                    <a:lumOff val="60000"/>
                  </a:schemeClr>
                </a:solidFill>
                <a:latin typeface="Bookman Old Style" pitchFamily="18" charset="0"/>
              </a:rPr>
              <a:t>Two Physical Properties Of Materials Which Indicate Its Flammability.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Flash Point</a:t>
            </a:r>
          </a:p>
          <a:p>
            <a:pPr marL="514350" indent="-514350" algn="just" eaLnBrk="1" hangingPunct="1">
              <a:defRPr/>
            </a:pPr>
            <a:r>
              <a:rPr lang="en-US" sz="2800" dirty="0" smtClean="0">
                <a:solidFill>
                  <a:schemeClr val="accent3">
                    <a:lumMod val="40000"/>
                    <a:lumOff val="60000"/>
                  </a:schemeClr>
                </a:solidFill>
                <a:latin typeface="Bookman Old Style" pitchFamily="18" charset="0"/>
              </a:rPr>
              <a:t>Volatility (Boiling Point)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31747"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pPr>
            <a:r>
              <a:rPr lang="en-US" altLang="ja-JP" sz="2600" b="1" u="sng" smtClean="0">
                <a:solidFill>
                  <a:srgbClr val="D7E4BD"/>
                </a:solidFill>
                <a:latin typeface="Bookman Old Style" pitchFamily="18" charset="0"/>
              </a:rPr>
              <a:t>Flashpoint:</a:t>
            </a:r>
          </a:p>
          <a:p>
            <a:pPr marL="514350" indent="-514350" algn="just" eaLnBrk="1" hangingPunct="1">
              <a:buFont typeface="Arial" charset="0"/>
              <a:buNone/>
            </a:pPr>
            <a:r>
              <a:rPr lang="en-US" altLang="ja-JP" sz="2600" smtClean="0">
                <a:solidFill>
                  <a:srgbClr val="D7E4BD"/>
                </a:solidFill>
                <a:latin typeface="Bookman Old Style" pitchFamily="18" charset="0"/>
              </a:rPr>
              <a:t>Flashpoint Of A Material Is The Temperature At Which A Liquid (Or Volatile Solid) Gives Off Vapor In Quantities Significant Enough To Form A Ignitable Mixture With Air. </a:t>
            </a:r>
          </a:p>
          <a:p>
            <a:pPr marL="514350" indent="-514350" algn="just" eaLnBrk="1" hangingPunct="1"/>
            <a:r>
              <a:rPr lang="en-US" altLang="ja-JP" sz="2600" smtClean="0">
                <a:solidFill>
                  <a:srgbClr val="D7E4BD"/>
                </a:solidFill>
                <a:latin typeface="Bookman Old Style" pitchFamily="18" charset="0"/>
              </a:rPr>
              <a:t>Given  An External Source Of Ignition – Spark, Flame, A Material Can Ignite At Temperature At Or Above It Flash Point. </a:t>
            </a:r>
          </a:p>
          <a:p>
            <a:pPr marL="514350" indent="-514350" algn="just" eaLnBrk="1" hangingPunct="1"/>
            <a:r>
              <a:rPr lang="en-US" altLang="ja-JP" sz="2600" smtClean="0">
                <a:solidFill>
                  <a:srgbClr val="D7E4BD"/>
                </a:solidFill>
                <a:latin typeface="Bookman Old Style" pitchFamily="18" charset="0"/>
              </a:rPr>
              <a:t>Ethyl Ether – Highly Flammable Solvent : -49° F</a:t>
            </a:r>
          </a:p>
          <a:p>
            <a:pPr marL="514350" indent="-514350" algn="just" eaLnBrk="1" hangingPunct="1"/>
            <a:r>
              <a:rPr lang="en-US" altLang="ja-JP" sz="2600" smtClean="0">
                <a:solidFill>
                  <a:srgbClr val="D7E4BD"/>
                </a:solidFill>
                <a:latin typeface="Bookman Old Style" pitchFamily="18" charset="0"/>
              </a:rPr>
              <a:t>Kerosene -100° F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smtClean="0">
                <a:solidFill>
                  <a:schemeClr val="accent3">
                    <a:lumMod val="40000"/>
                    <a:lumOff val="60000"/>
                  </a:schemeClr>
                </a:solidFill>
                <a:latin typeface="Bookman Old Style" pitchFamily="18" charset="0"/>
              </a:rPr>
              <a:t>Volatility: </a:t>
            </a:r>
          </a:p>
          <a:p>
            <a:pPr marL="514350" indent="-514350" algn="just" eaLnBrk="1" hangingPunct="1">
              <a:buFont typeface="Arial" charset="0"/>
              <a:buNone/>
              <a:defRPr/>
            </a:pPr>
            <a:r>
              <a:rPr lang="en-US" sz="2600" b="1" dirty="0" smtClean="0">
                <a:solidFill>
                  <a:schemeClr val="accent3">
                    <a:lumMod val="40000"/>
                    <a:lumOff val="60000"/>
                  </a:schemeClr>
                </a:solidFill>
                <a:latin typeface="Bookman Old Style" pitchFamily="18" charset="0"/>
              </a:rPr>
              <a:t>Volatility </a:t>
            </a:r>
            <a:r>
              <a:rPr lang="en-US" sz="2600" dirty="0" smtClean="0">
                <a:solidFill>
                  <a:schemeClr val="accent3">
                    <a:lumMod val="40000"/>
                    <a:lumOff val="60000"/>
                  </a:schemeClr>
                </a:solidFill>
                <a:latin typeface="Bookman Old Style" pitchFamily="18" charset="0"/>
              </a:rPr>
              <a:t>Is Indication Of The Status In Which How Easily The Liquid Or Solid Pass Into The Vapor Stage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Volatility Is Measured By The Boiling Point Of The Material In Equal To The Atmospheric Pressure.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The Term Volatility Is Often Mistakenly Used A Synonym Of Flammability.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There Are Some Materials Those Are Volatile But Not Flammable, e.g. Water, Chloroform, Mercury.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err="1" smtClean="0">
                <a:solidFill>
                  <a:schemeClr val="accent3">
                    <a:lumMod val="40000"/>
                    <a:lumOff val="60000"/>
                  </a:schemeClr>
                </a:solidFill>
                <a:latin typeface="Bookman Old Style" pitchFamily="18" charset="0"/>
              </a:rPr>
              <a:t>Pyrophoric</a:t>
            </a:r>
            <a:r>
              <a:rPr lang="en-US" sz="2600" b="1" u="sng" dirty="0" smtClean="0">
                <a:solidFill>
                  <a:schemeClr val="accent3">
                    <a:lumMod val="40000"/>
                    <a:lumOff val="60000"/>
                  </a:schemeClr>
                </a:solidFill>
                <a:latin typeface="Bookman Old Style" pitchFamily="18" charset="0"/>
              </a:rPr>
              <a:t>:</a:t>
            </a:r>
          </a:p>
          <a:p>
            <a:pPr marL="514350" indent="-514350" algn="just" eaLnBrk="1" hangingPunct="1">
              <a:buFont typeface="Arial" charset="0"/>
              <a:buNone/>
              <a:defRPr/>
            </a:pPr>
            <a:r>
              <a:rPr lang="en-US" sz="2800" b="1" dirty="0" err="1" smtClean="0">
                <a:solidFill>
                  <a:schemeClr val="accent3">
                    <a:lumMod val="40000"/>
                    <a:lumOff val="60000"/>
                  </a:schemeClr>
                </a:solidFill>
                <a:latin typeface="Bookman Old Style" pitchFamily="18" charset="0"/>
              </a:rPr>
              <a:t>Pyrophoric</a:t>
            </a:r>
            <a:r>
              <a:rPr lang="en-US" sz="2800" b="1" dirty="0" smtClean="0">
                <a:solidFill>
                  <a:schemeClr val="accent3">
                    <a:lumMod val="40000"/>
                    <a:lumOff val="60000"/>
                  </a:schemeClr>
                </a:solidFill>
                <a:latin typeface="Bookman Old Style" pitchFamily="18" charset="0"/>
              </a:rPr>
              <a:t> </a:t>
            </a:r>
            <a:r>
              <a:rPr lang="en-US" sz="2800" dirty="0" smtClean="0">
                <a:solidFill>
                  <a:schemeClr val="accent3">
                    <a:lumMod val="40000"/>
                    <a:lumOff val="60000"/>
                  </a:schemeClr>
                </a:solidFill>
                <a:latin typeface="Bookman Old Style" pitchFamily="18" charset="0"/>
              </a:rPr>
              <a:t>is</a:t>
            </a:r>
            <a:r>
              <a:rPr lang="en-US" sz="2800" b="1" dirty="0" smtClean="0">
                <a:solidFill>
                  <a:schemeClr val="accent3">
                    <a:lumMod val="40000"/>
                    <a:lumOff val="60000"/>
                  </a:schemeClr>
                </a:solidFill>
                <a:latin typeface="Bookman Old Style" pitchFamily="18" charset="0"/>
              </a:rPr>
              <a:t> </a:t>
            </a:r>
            <a:r>
              <a:rPr lang="en-US" dirty="0" smtClean="0">
                <a:solidFill>
                  <a:schemeClr val="accent3">
                    <a:lumMod val="40000"/>
                    <a:lumOff val="60000"/>
                  </a:schemeClr>
                </a:solidFill>
                <a:latin typeface="Bookman Old Style" pitchFamily="18" charset="0"/>
              </a:rPr>
              <a:t>a material that automatically ignites on exposure to oxygen or oxygen containing species.</a:t>
            </a:r>
          </a:p>
          <a:p>
            <a:pPr marL="514350" indent="-514350" algn="just" eaLnBrk="1" hangingPunct="1">
              <a:buFont typeface="Arial" charset="0"/>
              <a:buNone/>
              <a:defRPr/>
            </a:pPr>
            <a:r>
              <a:rPr lang="en-US" dirty="0" smtClean="0">
                <a:solidFill>
                  <a:schemeClr val="accent3">
                    <a:lumMod val="40000"/>
                    <a:lumOff val="60000"/>
                  </a:schemeClr>
                </a:solidFill>
                <a:latin typeface="Bookman Old Style" pitchFamily="18" charset="0"/>
              </a:rPr>
              <a:t>They can ignite spontaneously with no external source of ignition. </a:t>
            </a:r>
          </a:p>
          <a:p>
            <a:pPr marL="514350" indent="-514350" algn="just" eaLnBrk="1" hangingPunct="1">
              <a:buFont typeface="Arial" charset="0"/>
              <a:buNone/>
              <a:defRPr/>
            </a:pPr>
            <a:r>
              <a:rPr lang="en-US" dirty="0" smtClean="0">
                <a:solidFill>
                  <a:schemeClr val="accent3">
                    <a:lumMod val="40000"/>
                    <a:lumOff val="60000"/>
                  </a:schemeClr>
                </a:solidFill>
                <a:latin typeface="Bookman Old Style" pitchFamily="18" charset="0"/>
              </a:rPr>
              <a:t>e.g. potassium metal can react with moisture. </a:t>
            </a:r>
            <a:endParaRPr lang="en-US" sz="28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smtClean="0">
                <a:solidFill>
                  <a:schemeClr val="accent3">
                    <a:lumMod val="40000"/>
                    <a:lumOff val="60000"/>
                  </a:schemeClr>
                </a:solidFill>
                <a:latin typeface="Bookman Old Style" pitchFamily="18" charset="0"/>
              </a:rPr>
              <a:t>Labeling &amp; Information: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Each container of flammable liquid should be properly labeled before use.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Product flammability may indicated on the label by a picture of flame, a flame in a red diamond, a numeric code in NFPA hazards rating system diamond or by the words flammable or combustible. </a:t>
            </a:r>
          </a:p>
          <a:p>
            <a:pPr marL="514350" indent="-514350" algn="just" eaLnBrk="1" hangingPunct="1">
              <a:defRPr/>
            </a:pPr>
            <a:r>
              <a:rPr lang="en-US" sz="2600" dirty="0" smtClean="0">
                <a:solidFill>
                  <a:schemeClr val="accent3">
                    <a:lumMod val="40000"/>
                    <a:lumOff val="60000"/>
                  </a:schemeClr>
                </a:solidFill>
                <a:latin typeface="Bookman Old Style" pitchFamily="18" charset="0"/>
              </a:rPr>
              <a:t>Flammability  information can be found on the MSDS under fire and explosion data.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pic>
        <p:nvPicPr>
          <p:cNvPr id="64514" name="Picture 2"/>
          <p:cNvPicPr>
            <a:picLocks noGrp="1" noChangeAspect="1" noChangeArrowheads="1"/>
          </p:cNvPicPr>
          <p:nvPr>
            <p:ph idx="1"/>
          </p:nvPr>
        </p:nvPicPr>
        <p:blipFill>
          <a:blip r:embed="rId3" cstate="print"/>
          <a:srcRect/>
          <a:stretch>
            <a:fillRect/>
          </a:stretch>
        </p:blipFill>
        <p:spPr>
          <a:xfrm>
            <a:off x="7162800" y="1066800"/>
            <a:ext cx="1581150" cy="1619250"/>
          </a:xfrm>
          <a:noFill/>
        </p:spPr>
      </p:pic>
      <p:pic>
        <p:nvPicPr>
          <p:cNvPr id="64515" name="Picture 3"/>
          <p:cNvPicPr>
            <a:picLocks noChangeAspect="1" noChangeArrowheads="1"/>
          </p:cNvPicPr>
          <p:nvPr/>
        </p:nvPicPr>
        <p:blipFill>
          <a:blip r:embed="rId4" cstate="print"/>
          <a:srcRect/>
          <a:stretch>
            <a:fillRect/>
          </a:stretch>
        </p:blipFill>
        <p:spPr bwMode="auto">
          <a:xfrm>
            <a:off x="5105400" y="2971800"/>
            <a:ext cx="1619250" cy="1619250"/>
          </a:xfrm>
          <a:prstGeom prst="rect">
            <a:avLst/>
          </a:prstGeom>
          <a:noFill/>
          <a:ln w="9525">
            <a:noFill/>
            <a:miter lim="800000"/>
            <a:headEnd/>
            <a:tailEnd/>
          </a:ln>
        </p:spPr>
      </p:pic>
      <p:pic>
        <p:nvPicPr>
          <p:cNvPr id="64516" name="Picture 4"/>
          <p:cNvPicPr>
            <a:picLocks noChangeAspect="1" noChangeArrowheads="1"/>
          </p:cNvPicPr>
          <p:nvPr/>
        </p:nvPicPr>
        <p:blipFill>
          <a:blip r:embed="rId5" cstate="print"/>
          <a:srcRect/>
          <a:stretch>
            <a:fillRect/>
          </a:stretch>
        </p:blipFill>
        <p:spPr bwMode="auto">
          <a:xfrm>
            <a:off x="3048000" y="2971800"/>
            <a:ext cx="1619250" cy="1619250"/>
          </a:xfrm>
          <a:prstGeom prst="rect">
            <a:avLst/>
          </a:prstGeom>
          <a:noFill/>
          <a:ln w="9525">
            <a:noFill/>
            <a:miter lim="800000"/>
            <a:headEnd/>
            <a:tailEnd/>
          </a:ln>
        </p:spPr>
      </p:pic>
      <p:pic>
        <p:nvPicPr>
          <p:cNvPr id="64517" name="Picture 5"/>
          <p:cNvPicPr>
            <a:picLocks noChangeAspect="1" noChangeArrowheads="1"/>
          </p:cNvPicPr>
          <p:nvPr/>
        </p:nvPicPr>
        <p:blipFill>
          <a:blip r:embed="rId6" cstate="print"/>
          <a:srcRect/>
          <a:stretch>
            <a:fillRect/>
          </a:stretch>
        </p:blipFill>
        <p:spPr bwMode="auto">
          <a:xfrm>
            <a:off x="3048000" y="1066800"/>
            <a:ext cx="1619250" cy="1600200"/>
          </a:xfrm>
          <a:prstGeom prst="rect">
            <a:avLst/>
          </a:prstGeom>
          <a:noFill/>
          <a:ln w="9525">
            <a:noFill/>
            <a:miter lim="800000"/>
            <a:headEnd/>
            <a:tailEnd/>
          </a:ln>
        </p:spPr>
      </p:pic>
      <p:pic>
        <p:nvPicPr>
          <p:cNvPr id="64518" name="Picture 6"/>
          <p:cNvPicPr>
            <a:picLocks noChangeAspect="1" noChangeArrowheads="1"/>
          </p:cNvPicPr>
          <p:nvPr/>
        </p:nvPicPr>
        <p:blipFill>
          <a:blip r:embed="rId7" cstate="print"/>
          <a:srcRect/>
          <a:stretch>
            <a:fillRect/>
          </a:stretch>
        </p:blipFill>
        <p:spPr bwMode="auto">
          <a:xfrm>
            <a:off x="914400" y="1066800"/>
            <a:ext cx="1619250" cy="1619250"/>
          </a:xfrm>
          <a:prstGeom prst="rect">
            <a:avLst/>
          </a:prstGeom>
          <a:noFill/>
          <a:ln w="9525">
            <a:noFill/>
            <a:miter lim="800000"/>
            <a:headEnd/>
            <a:tailEnd/>
          </a:ln>
        </p:spPr>
      </p:pic>
      <p:pic>
        <p:nvPicPr>
          <p:cNvPr id="64519" name="Picture 7"/>
          <p:cNvPicPr>
            <a:picLocks noChangeAspect="1" noChangeArrowheads="1"/>
          </p:cNvPicPr>
          <p:nvPr/>
        </p:nvPicPr>
        <p:blipFill>
          <a:blip r:embed="rId8" cstate="print"/>
          <a:srcRect/>
          <a:stretch>
            <a:fillRect/>
          </a:stretch>
        </p:blipFill>
        <p:spPr bwMode="auto">
          <a:xfrm>
            <a:off x="5105400" y="1066800"/>
            <a:ext cx="1619250" cy="1619250"/>
          </a:xfrm>
          <a:prstGeom prst="rect">
            <a:avLst/>
          </a:prstGeom>
          <a:noFill/>
          <a:ln w="9525">
            <a:noFill/>
            <a:miter lim="800000"/>
            <a:headEnd/>
            <a:tailEnd/>
          </a:ln>
        </p:spPr>
      </p:pic>
      <p:pic>
        <p:nvPicPr>
          <p:cNvPr id="64520" name="Picture 8"/>
          <p:cNvPicPr>
            <a:picLocks noChangeAspect="1" noChangeArrowheads="1"/>
          </p:cNvPicPr>
          <p:nvPr/>
        </p:nvPicPr>
        <p:blipFill>
          <a:blip r:embed="rId9" cstate="print"/>
          <a:srcRect/>
          <a:stretch>
            <a:fillRect/>
          </a:stretch>
        </p:blipFill>
        <p:spPr bwMode="auto">
          <a:xfrm>
            <a:off x="914400" y="2971800"/>
            <a:ext cx="1619250" cy="1619250"/>
          </a:xfrm>
          <a:prstGeom prst="rect">
            <a:avLst/>
          </a:prstGeom>
          <a:noFill/>
          <a:ln w="9525">
            <a:noFill/>
            <a:miter lim="800000"/>
            <a:headEnd/>
            <a:tailEnd/>
          </a:ln>
        </p:spPr>
      </p:pic>
      <p:pic>
        <p:nvPicPr>
          <p:cNvPr id="64521" name="Picture 9"/>
          <p:cNvPicPr>
            <a:picLocks noChangeAspect="1" noChangeArrowheads="1"/>
          </p:cNvPicPr>
          <p:nvPr/>
        </p:nvPicPr>
        <p:blipFill>
          <a:blip r:embed="rId10" cstate="print"/>
          <a:srcRect/>
          <a:stretch>
            <a:fillRect/>
          </a:stretch>
        </p:blipFill>
        <p:spPr bwMode="auto">
          <a:xfrm>
            <a:off x="7162800" y="2971800"/>
            <a:ext cx="1619250" cy="1619250"/>
          </a:xfrm>
          <a:prstGeom prst="rect">
            <a:avLst/>
          </a:prstGeom>
          <a:noFill/>
          <a:ln w="9525">
            <a:noFill/>
            <a:miter lim="800000"/>
            <a:headEnd/>
            <a:tailEnd/>
          </a:ln>
        </p:spPr>
      </p:pic>
      <p:pic>
        <p:nvPicPr>
          <p:cNvPr id="64522" name="Picture 10"/>
          <p:cNvPicPr>
            <a:picLocks noChangeAspect="1" noChangeArrowheads="1"/>
          </p:cNvPicPr>
          <p:nvPr/>
        </p:nvPicPr>
        <p:blipFill>
          <a:blip r:embed="rId11" cstate="print"/>
          <a:srcRect/>
          <a:stretch>
            <a:fillRect/>
          </a:stretch>
        </p:blipFill>
        <p:spPr bwMode="auto">
          <a:xfrm>
            <a:off x="914400" y="4876800"/>
            <a:ext cx="1619250" cy="1571625"/>
          </a:xfrm>
          <a:prstGeom prst="rect">
            <a:avLst/>
          </a:prstGeom>
          <a:noFill/>
          <a:ln w="9525">
            <a:noFill/>
            <a:miter lim="800000"/>
            <a:headEnd/>
            <a:tailEnd/>
          </a:ln>
        </p:spPr>
      </p:pic>
      <p:pic>
        <p:nvPicPr>
          <p:cNvPr id="64523" name="Picture 11"/>
          <p:cNvPicPr>
            <a:picLocks noChangeAspect="1" noChangeArrowheads="1"/>
          </p:cNvPicPr>
          <p:nvPr/>
        </p:nvPicPr>
        <p:blipFill>
          <a:blip r:embed="rId12" cstate="print"/>
          <a:srcRect/>
          <a:stretch>
            <a:fillRect/>
          </a:stretch>
        </p:blipFill>
        <p:spPr bwMode="auto">
          <a:xfrm>
            <a:off x="3048000" y="4876800"/>
            <a:ext cx="1619250" cy="1590675"/>
          </a:xfrm>
          <a:prstGeom prst="rect">
            <a:avLst/>
          </a:prstGeom>
          <a:noFill/>
          <a:ln w="9525">
            <a:noFill/>
            <a:miter lim="800000"/>
            <a:headEnd/>
            <a:tailEnd/>
          </a:ln>
        </p:spPr>
      </p:pic>
      <p:pic>
        <p:nvPicPr>
          <p:cNvPr id="64524" name="Picture 12"/>
          <p:cNvPicPr>
            <a:picLocks noChangeAspect="1" noChangeArrowheads="1"/>
          </p:cNvPicPr>
          <p:nvPr/>
        </p:nvPicPr>
        <p:blipFill>
          <a:blip r:embed="rId13" cstate="print"/>
          <a:srcRect/>
          <a:stretch>
            <a:fillRect/>
          </a:stretch>
        </p:blipFill>
        <p:spPr bwMode="auto">
          <a:xfrm>
            <a:off x="5105400" y="4876800"/>
            <a:ext cx="1619250" cy="1581150"/>
          </a:xfrm>
          <a:prstGeom prst="rect">
            <a:avLst/>
          </a:prstGeom>
          <a:noFill/>
          <a:ln w="9525">
            <a:noFill/>
            <a:miter lim="800000"/>
            <a:headEnd/>
            <a:tailEnd/>
          </a:ln>
        </p:spPr>
      </p:pic>
      <p:pic>
        <p:nvPicPr>
          <p:cNvPr id="64525" name="Picture 13"/>
          <p:cNvPicPr>
            <a:picLocks noChangeAspect="1" noChangeArrowheads="1"/>
          </p:cNvPicPr>
          <p:nvPr/>
        </p:nvPicPr>
        <p:blipFill>
          <a:blip r:embed="rId14" cstate="print"/>
          <a:srcRect/>
          <a:stretch>
            <a:fillRect/>
          </a:stretch>
        </p:blipFill>
        <p:spPr bwMode="auto">
          <a:xfrm>
            <a:off x="7162800" y="4800600"/>
            <a:ext cx="1619250" cy="1609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withEffect">
                                  <p:stCondLst>
                                    <p:cond delay="0"/>
                                  </p:stCondLst>
                                  <p:childTnLst>
                                    <p:set>
                                      <p:cBhvr>
                                        <p:cTn id="6" dur="1" fill="hold">
                                          <p:stCondLst>
                                            <p:cond delay="0"/>
                                          </p:stCondLst>
                                        </p:cTn>
                                        <p:tgtEl>
                                          <p:spTgt spid="64518"/>
                                        </p:tgtEl>
                                        <p:attrNameLst>
                                          <p:attrName>style.visibility</p:attrName>
                                        </p:attrNameLst>
                                      </p:cBhvr>
                                      <p:to>
                                        <p:strVal val="visible"/>
                                      </p:to>
                                    </p:set>
                                    <p:anim calcmode="lin" valueType="num">
                                      <p:cBhvr>
                                        <p:cTn id="7" dur="3000" fill="hold"/>
                                        <p:tgtEl>
                                          <p:spTgt spid="64518"/>
                                        </p:tgtEl>
                                        <p:attrNameLst>
                                          <p:attrName>ppt_w</p:attrName>
                                        </p:attrNameLst>
                                      </p:cBhvr>
                                      <p:tavLst>
                                        <p:tav tm="0" fmla="#ppt_w*sin(2.5*pi*$)">
                                          <p:val>
                                            <p:fltVal val="0"/>
                                          </p:val>
                                        </p:tav>
                                        <p:tav tm="100000">
                                          <p:val>
                                            <p:fltVal val="1"/>
                                          </p:val>
                                        </p:tav>
                                      </p:tavLst>
                                    </p:anim>
                                    <p:anim calcmode="lin" valueType="num">
                                      <p:cBhvr>
                                        <p:cTn id="8" dur="3000" fill="hold"/>
                                        <p:tgtEl>
                                          <p:spTgt spid="64518"/>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64517"/>
                                        </p:tgtEl>
                                        <p:attrNameLst>
                                          <p:attrName>style.visibility</p:attrName>
                                        </p:attrNameLst>
                                      </p:cBhvr>
                                      <p:to>
                                        <p:strVal val="visible"/>
                                      </p:to>
                                    </p:set>
                                    <p:anim calcmode="lin" valueType="num">
                                      <p:cBhvr>
                                        <p:cTn id="11" dur="3000" fill="hold"/>
                                        <p:tgtEl>
                                          <p:spTgt spid="64517"/>
                                        </p:tgtEl>
                                        <p:attrNameLst>
                                          <p:attrName>ppt_w</p:attrName>
                                        </p:attrNameLst>
                                      </p:cBhvr>
                                      <p:tavLst>
                                        <p:tav tm="0" fmla="#ppt_w*sin(2.5*pi*$)">
                                          <p:val>
                                            <p:fltVal val="0"/>
                                          </p:val>
                                        </p:tav>
                                        <p:tav tm="100000">
                                          <p:val>
                                            <p:fltVal val="1"/>
                                          </p:val>
                                        </p:tav>
                                      </p:tavLst>
                                    </p:anim>
                                    <p:anim calcmode="lin" valueType="num">
                                      <p:cBhvr>
                                        <p:cTn id="12" dur="3000" fill="hold"/>
                                        <p:tgtEl>
                                          <p:spTgt spid="64517"/>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64519"/>
                                        </p:tgtEl>
                                        <p:attrNameLst>
                                          <p:attrName>style.visibility</p:attrName>
                                        </p:attrNameLst>
                                      </p:cBhvr>
                                      <p:to>
                                        <p:strVal val="visible"/>
                                      </p:to>
                                    </p:set>
                                    <p:anim calcmode="lin" valueType="num">
                                      <p:cBhvr>
                                        <p:cTn id="15" dur="3000" fill="hold"/>
                                        <p:tgtEl>
                                          <p:spTgt spid="64519"/>
                                        </p:tgtEl>
                                        <p:attrNameLst>
                                          <p:attrName>ppt_w</p:attrName>
                                        </p:attrNameLst>
                                      </p:cBhvr>
                                      <p:tavLst>
                                        <p:tav tm="0" fmla="#ppt_w*sin(2.5*pi*$)">
                                          <p:val>
                                            <p:fltVal val="0"/>
                                          </p:val>
                                        </p:tav>
                                        <p:tav tm="100000">
                                          <p:val>
                                            <p:fltVal val="1"/>
                                          </p:val>
                                        </p:tav>
                                      </p:tavLst>
                                    </p:anim>
                                    <p:anim calcmode="lin" valueType="num">
                                      <p:cBhvr>
                                        <p:cTn id="16" dur="3000" fill="hold"/>
                                        <p:tgtEl>
                                          <p:spTgt spid="64519"/>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64514"/>
                                        </p:tgtEl>
                                        <p:attrNameLst>
                                          <p:attrName>style.visibility</p:attrName>
                                        </p:attrNameLst>
                                      </p:cBhvr>
                                      <p:to>
                                        <p:strVal val="visible"/>
                                      </p:to>
                                    </p:set>
                                    <p:anim calcmode="lin" valueType="num">
                                      <p:cBhvr>
                                        <p:cTn id="19" dur="3000" fill="hold"/>
                                        <p:tgtEl>
                                          <p:spTgt spid="64514"/>
                                        </p:tgtEl>
                                        <p:attrNameLst>
                                          <p:attrName>ppt_w</p:attrName>
                                        </p:attrNameLst>
                                      </p:cBhvr>
                                      <p:tavLst>
                                        <p:tav tm="0" fmla="#ppt_w*sin(2.5*pi*$)">
                                          <p:val>
                                            <p:fltVal val="0"/>
                                          </p:val>
                                        </p:tav>
                                        <p:tav tm="100000">
                                          <p:val>
                                            <p:fltVal val="1"/>
                                          </p:val>
                                        </p:tav>
                                      </p:tavLst>
                                    </p:anim>
                                    <p:anim calcmode="lin" valueType="num">
                                      <p:cBhvr>
                                        <p:cTn id="20" dur="3000" fill="hold"/>
                                        <p:tgtEl>
                                          <p:spTgt spid="64514"/>
                                        </p:tgtEl>
                                        <p:attrNameLst>
                                          <p:attrName>ppt_h</p:attrName>
                                        </p:attrNameLst>
                                      </p:cBhvr>
                                      <p:tavLst>
                                        <p:tav tm="0">
                                          <p:val>
                                            <p:strVal val="#ppt_h"/>
                                          </p:val>
                                        </p:tav>
                                        <p:tav tm="100000">
                                          <p:val>
                                            <p:strVal val="#ppt_h"/>
                                          </p:val>
                                        </p:tav>
                                      </p:tavLst>
                                    </p:anim>
                                  </p:childTnLst>
                                </p:cTn>
                              </p:par>
                              <p:par>
                                <p:cTn id="21" presetID="19" presetClass="entr" presetSubtype="10" fill="hold" nodeType="withEffect">
                                  <p:stCondLst>
                                    <p:cond delay="0"/>
                                  </p:stCondLst>
                                  <p:childTnLst>
                                    <p:set>
                                      <p:cBhvr>
                                        <p:cTn id="22" dur="1" fill="hold">
                                          <p:stCondLst>
                                            <p:cond delay="0"/>
                                          </p:stCondLst>
                                        </p:cTn>
                                        <p:tgtEl>
                                          <p:spTgt spid="64520"/>
                                        </p:tgtEl>
                                        <p:attrNameLst>
                                          <p:attrName>style.visibility</p:attrName>
                                        </p:attrNameLst>
                                      </p:cBhvr>
                                      <p:to>
                                        <p:strVal val="visible"/>
                                      </p:to>
                                    </p:set>
                                    <p:anim calcmode="lin" valueType="num">
                                      <p:cBhvr>
                                        <p:cTn id="23" dur="3000" fill="hold"/>
                                        <p:tgtEl>
                                          <p:spTgt spid="64520"/>
                                        </p:tgtEl>
                                        <p:attrNameLst>
                                          <p:attrName>ppt_w</p:attrName>
                                        </p:attrNameLst>
                                      </p:cBhvr>
                                      <p:tavLst>
                                        <p:tav tm="0" fmla="#ppt_w*sin(2.5*pi*$)">
                                          <p:val>
                                            <p:fltVal val="0"/>
                                          </p:val>
                                        </p:tav>
                                        <p:tav tm="100000">
                                          <p:val>
                                            <p:fltVal val="1"/>
                                          </p:val>
                                        </p:tav>
                                      </p:tavLst>
                                    </p:anim>
                                    <p:anim calcmode="lin" valueType="num">
                                      <p:cBhvr>
                                        <p:cTn id="24" dur="3000" fill="hold"/>
                                        <p:tgtEl>
                                          <p:spTgt spid="64520"/>
                                        </p:tgtEl>
                                        <p:attrNameLst>
                                          <p:attrName>ppt_h</p:attrName>
                                        </p:attrNameLst>
                                      </p:cBhvr>
                                      <p:tavLst>
                                        <p:tav tm="0">
                                          <p:val>
                                            <p:strVal val="#ppt_h"/>
                                          </p:val>
                                        </p:tav>
                                        <p:tav tm="100000">
                                          <p:val>
                                            <p:strVal val="#ppt_h"/>
                                          </p:val>
                                        </p:tav>
                                      </p:tavLst>
                                    </p:anim>
                                  </p:childTnLst>
                                </p:cTn>
                              </p:par>
                              <p:par>
                                <p:cTn id="25" presetID="19" presetClass="entr" presetSubtype="10" fill="hold" nodeType="withEffect">
                                  <p:stCondLst>
                                    <p:cond delay="0"/>
                                  </p:stCondLst>
                                  <p:childTnLst>
                                    <p:set>
                                      <p:cBhvr>
                                        <p:cTn id="26" dur="1" fill="hold">
                                          <p:stCondLst>
                                            <p:cond delay="0"/>
                                          </p:stCondLst>
                                        </p:cTn>
                                        <p:tgtEl>
                                          <p:spTgt spid="64516"/>
                                        </p:tgtEl>
                                        <p:attrNameLst>
                                          <p:attrName>style.visibility</p:attrName>
                                        </p:attrNameLst>
                                      </p:cBhvr>
                                      <p:to>
                                        <p:strVal val="visible"/>
                                      </p:to>
                                    </p:set>
                                    <p:anim calcmode="lin" valueType="num">
                                      <p:cBhvr>
                                        <p:cTn id="27" dur="3000" fill="hold"/>
                                        <p:tgtEl>
                                          <p:spTgt spid="64516"/>
                                        </p:tgtEl>
                                        <p:attrNameLst>
                                          <p:attrName>ppt_w</p:attrName>
                                        </p:attrNameLst>
                                      </p:cBhvr>
                                      <p:tavLst>
                                        <p:tav tm="0" fmla="#ppt_w*sin(2.5*pi*$)">
                                          <p:val>
                                            <p:fltVal val="0"/>
                                          </p:val>
                                        </p:tav>
                                        <p:tav tm="100000">
                                          <p:val>
                                            <p:fltVal val="1"/>
                                          </p:val>
                                        </p:tav>
                                      </p:tavLst>
                                    </p:anim>
                                    <p:anim calcmode="lin" valueType="num">
                                      <p:cBhvr>
                                        <p:cTn id="28" dur="3000" fill="hold"/>
                                        <p:tgtEl>
                                          <p:spTgt spid="64516"/>
                                        </p:tgtEl>
                                        <p:attrNameLst>
                                          <p:attrName>ppt_h</p:attrName>
                                        </p:attrNameLst>
                                      </p:cBhvr>
                                      <p:tavLst>
                                        <p:tav tm="0">
                                          <p:val>
                                            <p:strVal val="#ppt_h"/>
                                          </p:val>
                                        </p:tav>
                                        <p:tav tm="100000">
                                          <p:val>
                                            <p:strVal val="#ppt_h"/>
                                          </p:val>
                                        </p:tav>
                                      </p:tavLst>
                                    </p:anim>
                                  </p:childTnLst>
                                </p:cTn>
                              </p:par>
                              <p:par>
                                <p:cTn id="29" presetID="19" presetClass="entr" presetSubtype="10" fill="hold" nodeType="withEffect">
                                  <p:stCondLst>
                                    <p:cond delay="0"/>
                                  </p:stCondLst>
                                  <p:childTnLst>
                                    <p:set>
                                      <p:cBhvr>
                                        <p:cTn id="30" dur="1" fill="hold">
                                          <p:stCondLst>
                                            <p:cond delay="0"/>
                                          </p:stCondLst>
                                        </p:cTn>
                                        <p:tgtEl>
                                          <p:spTgt spid="64515"/>
                                        </p:tgtEl>
                                        <p:attrNameLst>
                                          <p:attrName>style.visibility</p:attrName>
                                        </p:attrNameLst>
                                      </p:cBhvr>
                                      <p:to>
                                        <p:strVal val="visible"/>
                                      </p:to>
                                    </p:set>
                                    <p:anim calcmode="lin" valueType="num">
                                      <p:cBhvr>
                                        <p:cTn id="31" dur="3000" fill="hold"/>
                                        <p:tgtEl>
                                          <p:spTgt spid="64515"/>
                                        </p:tgtEl>
                                        <p:attrNameLst>
                                          <p:attrName>ppt_w</p:attrName>
                                        </p:attrNameLst>
                                      </p:cBhvr>
                                      <p:tavLst>
                                        <p:tav tm="0" fmla="#ppt_w*sin(2.5*pi*$)">
                                          <p:val>
                                            <p:fltVal val="0"/>
                                          </p:val>
                                        </p:tav>
                                        <p:tav tm="100000">
                                          <p:val>
                                            <p:fltVal val="1"/>
                                          </p:val>
                                        </p:tav>
                                      </p:tavLst>
                                    </p:anim>
                                    <p:anim calcmode="lin" valueType="num">
                                      <p:cBhvr>
                                        <p:cTn id="32" dur="3000" fill="hold"/>
                                        <p:tgtEl>
                                          <p:spTgt spid="64515"/>
                                        </p:tgtEl>
                                        <p:attrNameLst>
                                          <p:attrName>ppt_h</p:attrName>
                                        </p:attrNameLst>
                                      </p:cBhvr>
                                      <p:tavLst>
                                        <p:tav tm="0">
                                          <p:val>
                                            <p:strVal val="#ppt_h"/>
                                          </p:val>
                                        </p:tav>
                                        <p:tav tm="100000">
                                          <p:val>
                                            <p:strVal val="#ppt_h"/>
                                          </p:val>
                                        </p:tav>
                                      </p:tavLst>
                                    </p:anim>
                                  </p:childTnLst>
                                </p:cTn>
                              </p:par>
                              <p:par>
                                <p:cTn id="33" presetID="19" presetClass="entr" presetSubtype="10" fill="hold" nodeType="withEffect">
                                  <p:stCondLst>
                                    <p:cond delay="0"/>
                                  </p:stCondLst>
                                  <p:childTnLst>
                                    <p:set>
                                      <p:cBhvr>
                                        <p:cTn id="34" dur="1" fill="hold">
                                          <p:stCondLst>
                                            <p:cond delay="0"/>
                                          </p:stCondLst>
                                        </p:cTn>
                                        <p:tgtEl>
                                          <p:spTgt spid="64521"/>
                                        </p:tgtEl>
                                        <p:attrNameLst>
                                          <p:attrName>style.visibility</p:attrName>
                                        </p:attrNameLst>
                                      </p:cBhvr>
                                      <p:to>
                                        <p:strVal val="visible"/>
                                      </p:to>
                                    </p:set>
                                    <p:anim calcmode="lin" valueType="num">
                                      <p:cBhvr>
                                        <p:cTn id="35" dur="3000" fill="hold"/>
                                        <p:tgtEl>
                                          <p:spTgt spid="64521"/>
                                        </p:tgtEl>
                                        <p:attrNameLst>
                                          <p:attrName>ppt_w</p:attrName>
                                        </p:attrNameLst>
                                      </p:cBhvr>
                                      <p:tavLst>
                                        <p:tav tm="0" fmla="#ppt_w*sin(2.5*pi*$)">
                                          <p:val>
                                            <p:fltVal val="0"/>
                                          </p:val>
                                        </p:tav>
                                        <p:tav tm="100000">
                                          <p:val>
                                            <p:fltVal val="1"/>
                                          </p:val>
                                        </p:tav>
                                      </p:tavLst>
                                    </p:anim>
                                    <p:anim calcmode="lin" valueType="num">
                                      <p:cBhvr>
                                        <p:cTn id="36" dur="3000" fill="hold"/>
                                        <p:tgtEl>
                                          <p:spTgt spid="64521"/>
                                        </p:tgtEl>
                                        <p:attrNameLst>
                                          <p:attrName>ppt_h</p:attrName>
                                        </p:attrNameLst>
                                      </p:cBhvr>
                                      <p:tavLst>
                                        <p:tav tm="0">
                                          <p:val>
                                            <p:strVal val="#ppt_h"/>
                                          </p:val>
                                        </p:tav>
                                        <p:tav tm="100000">
                                          <p:val>
                                            <p:strVal val="#ppt_h"/>
                                          </p:val>
                                        </p:tav>
                                      </p:tavLst>
                                    </p:anim>
                                  </p:childTnLst>
                                </p:cTn>
                              </p:par>
                              <p:par>
                                <p:cTn id="37" presetID="19" presetClass="entr" presetSubtype="10" fill="hold" nodeType="withEffect">
                                  <p:stCondLst>
                                    <p:cond delay="0"/>
                                  </p:stCondLst>
                                  <p:childTnLst>
                                    <p:set>
                                      <p:cBhvr>
                                        <p:cTn id="38" dur="1" fill="hold">
                                          <p:stCondLst>
                                            <p:cond delay="0"/>
                                          </p:stCondLst>
                                        </p:cTn>
                                        <p:tgtEl>
                                          <p:spTgt spid="64522"/>
                                        </p:tgtEl>
                                        <p:attrNameLst>
                                          <p:attrName>style.visibility</p:attrName>
                                        </p:attrNameLst>
                                      </p:cBhvr>
                                      <p:to>
                                        <p:strVal val="visible"/>
                                      </p:to>
                                    </p:set>
                                    <p:anim calcmode="lin" valueType="num">
                                      <p:cBhvr>
                                        <p:cTn id="39" dur="3000" fill="hold"/>
                                        <p:tgtEl>
                                          <p:spTgt spid="64522"/>
                                        </p:tgtEl>
                                        <p:attrNameLst>
                                          <p:attrName>ppt_w</p:attrName>
                                        </p:attrNameLst>
                                      </p:cBhvr>
                                      <p:tavLst>
                                        <p:tav tm="0" fmla="#ppt_w*sin(2.5*pi*$)">
                                          <p:val>
                                            <p:fltVal val="0"/>
                                          </p:val>
                                        </p:tav>
                                        <p:tav tm="100000">
                                          <p:val>
                                            <p:fltVal val="1"/>
                                          </p:val>
                                        </p:tav>
                                      </p:tavLst>
                                    </p:anim>
                                    <p:anim calcmode="lin" valueType="num">
                                      <p:cBhvr>
                                        <p:cTn id="40" dur="3000" fill="hold"/>
                                        <p:tgtEl>
                                          <p:spTgt spid="64522"/>
                                        </p:tgtEl>
                                        <p:attrNameLst>
                                          <p:attrName>ppt_h</p:attrName>
                                        </p:attrNameLst>
                                      </p:cBhvr>
                                      <p:tavLst>
                                        <p:tav tm="0">
                                          <p:val>
                                            <p:strVal val="#ppt_h"/>
                                          </p:val>
                                        </p:tav>
                                        <p:tav tm="100000">
                                          <p:val>
                                            <p:strVal val="#ppt_h"/>
                                          </p:val>
                                        </p:tav>
                                      </p:tavLst>
                                    </p:anim>
                                  </p:childTnLst>
                                </p:cTn>
                              </p:par>
                              <p:par>
                                <p:cTn id="41" presetID="19" presetClass="entr" presetSubtype="10" fill="hold" nodeType="withEffect">
                                  <p:stCondLst>
                                    <p:cond delay="0"/>
                                  </p:stCondLst>
                                  <p:childTnLst>
                                    <p:set>
                                      <p:cBhvr>
                                        <p:cTn id="42" dur="1" fill="hold">
                                          <p:stCondLst>
                                            <p:cond delay="0"/>
                                          </p:stCondLst>
                                        </p:cTn>
                                        <p:tgtEl>
                                          <p:spTgt spid="64523"/>
                                        </p:tgtEl>
                                        <p:attrNameLst>
                                          <p:attrName>style.visibility</p:attrName>
                                        </p:attrNameLst>
                                      </p:cBhvr>
                                      <p:to>
                                        <p:strVal val="visible"/>
                                      </p:to>
                                    </p:set>
                                    <p:anim calcmode="lin" valueType="num">
                                      <p:cBhvr>
                                        <p:cTn id="43" dur="3000" fill="hold"/>
                                        <p:tgtEl>
                                          <p:spTgt spid="64523"/>
                                        </p:tgtEl>
                                        <p:attrNameLst>
                                          <p:attrName>ppt_w</p:attrName>
                                        </p:attrNameLst>
                                      </p:cBhvr>
                                      <p:tavLst>
                                        <p:tav tm="0" fmla="#ppt_w*sin(2.5*pi*$)">
                                          <p:val>
                                            <p:fltVal val="0"/>
                                          </p:val>
                                        </p:tav>
                                        <p:tav tm="100000">
                                          <p:val>
                                            <p:fltVal val="1"/>
                                          </p:val>
                                        </p:tav>
                                      </p:tavLst>
                                    </p:anim>
                                    <p:anim calcmode="lin" valueType="num">
                                      <p:cBhvr>
                                        <p:cTn id="44" dur="3000" fill="hold"/>
                                        <p:tgtEl>
                                          <p:spTgt spid="64523"/>
                                        </p:tgtEl>
                                        <p:attrNameLst>
                                          <p:attrName>ppt_h</p:attrName>
                                        </p:attrNameLst>
                                      </p:cBhvr>
                                      <p:tavLst>
                                        <p:tav tm="0">
                                          <p:val>
                                            <p:strVal val="#ppt_h"/>
                                          </p:val>
                                        </p:tav>
                                        <p:tav tm="100000">
                                          <p:val>
                                            <p:strVal val="#ppt_h"/>
                                          </p:val>
                                        </p:tav>
                                      </p:tavLst>
                                    </p:anim>
                                  </p:childTnLst>
                                </p:cTn>
                              </p:par>
                              <p:par>
                                <p:cTn id="45" presetID="19" presetClass="entr" presetSubtype="10" fill="hold" nodeType="withEffect">
                                  <p:stCondLst>
                                    <p:cond delay="0"/>
                                  </p:stCondLst>
                                  <p:childTnLst>
                                    <p:set>
                                      <p:cBhvr>
                                        <p:cTn id="46" dur="1" fill="hold">
                                          <p:stCondLst>
                                            <p:cond delay="0"/>
                                          </p:stCondLst>
                                        </p:cTn>
                                        <p:tgtEl>
                                          <p:spTgt spid="64524"/>
                                        </p:tgtEl>
                                        <p:attrNameLst>
                                          <p:attrName>style.visibility</p:attrName>
                                        </p:attrNameLst>
                                      </p:cBhvr>
                                      <p:to>
                                        <p:strVal val="visible"/>
                                      </p:to>
                                    </p:set>
                                    <p:anim calcmode="lin" valueType="num">
                                      <p:cBhvr>
                                        <p:cTn id="47" dur="3000" fill="hold"/>
                                        <p:tgtEl>
                                          <p:spTgt spid="64524"/>
                                        </p:tgtEl>
                                        <p:attrNameLst>
                                          <p:attrName>ppt_w</p:attrName>
                                        </p:attrNameLst>
                                      </p:cBhvr>
                                      <p:tavLst>
                                        <p:tav tm="0" fmla="#ppt_w*sin(2.5*pi*$)">
                                          <p:val>
                                            <p:fltVal val="0"/>
                                          </p:val>
                                        </p:tav>
                                        <p:tav tm="100000">
                                          <p:val>
                                            <p:fltVal val="1"/>
                                          </p:val>
                                        </p:tav>
                                      </p:tavLst>
                                    </p:anim>
                                    <p:anim calcmode="lin" valueType="num">
                                      <p:cBhvr>
                                        <p:cTn id="48" dur="3000" fill="hold"/>
                                        <p:tgtEl>
                                          <p:spTgt spid="64524"/>
                                        </p:tgtEl>
                                        <p:attrNameLst>
                                          <p:attrName>ppt_h</p:attrName>
                                        </p:attrNameLst>
                                      </p:cBhvr>
                                      <p:tavLst>
                                        <p:tav tm="0">
                                          <p:val>
                                            <p:strVal val="#ppt_h"/>
                                          </p:val>
                                        </p:tav>
                                        <p:tav tm="100000">
                                          <p:val>
                                            <p:strVal val="#ppt_h"/>
                                          </p:val>
                                        </p:tav>
                                      </p:tavLst>
                                    </p:anim>
                                  </p:childTnLst>
                                </p:cTn>
                              </p:par>
                              <p:par>
                                <p:cTn id="49" presetID="19" presetClass="entr" presetSubtype="10" fill="hold" nodeType="withEffect">
                                  <p:stCondLst>
                                    <p:cond delay="0"/>
                                  </p:stCondLst>
                                  <p:childTnLst>
                                    <p:set>
                                      <p:cBhvr>
                                        <p:cTn id="50" dur="1" fill="hold">
                                          <p:stCondLst>
                                            <p:cond delay="0"/>
                                          </p:stCondLst>
                                        </p:cTn>
                                        <p:tgtEl>
                                          <p:spTgt spid="64525"/>
                                        </p:tgtEl>
                                        <p:attrNameLst>
                                          <p:attrName>style.visibility</p:attrName>
                                        </p:attrNameLst>
                                      </p:cBhvr>
                                      <p:to>
                                        <p:strVal val="visible"/>
                                      </p:to>
                                    </p:set>
                                    <p:anim calcmode="lin" valueType="num">
                                      <p:cBhvr>
                                        <p:cTn id="51" dur="3000" fill="hold"/>
                                        <p:tgtEl>
                                          <p:spTgt spid="64525"/>
                                        </p:tgtEl>
                                        <p:attrNameLst>
                                          <p:attrName>ppt_w</p:attrName>
                                        </p:attrNameLst>
                                      </p:cBhvr>
                                      <p:tavLst>
                                        <p:tav tm="0" fmla="#ppt_w*sin(2.5*pi*$)">
                                          <p:val>
                                            <p:fltVal val="0"/>
                                          </p:val>
                                        </p:tav>
                                        <p:tav tm="100000">
                                          <p:val>
                                            <p:fltVal val="1"/>
                                          </p:val>
                                        </p:tav>
                                      </p:tavLst>
                                    </p:anim>
                                    <p:anim calcmode="lin" valueType="num">
                                      <p:cBhvr>
                                        <p:cTn id="52" dur="3000" fill="hold"/>
                                        <p:tgtEl>
                                          <p:spTgt spid="645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smtClean="0">
                <a:solidFill>
                  <a:schemeClr val="accent3">
                    <a:lumMod val="40000"/>
                    <a:lumOff val="60000"/>
                  </a:schemeClr>
                </a:solidFill>
                <a:latin typeface="Bookman Old Style" pitchFamily="18" charset="0"/>
              </a:rPr>
              <a:t>Storage:</a:t>
            </a:r>
          </a:p>
          <a:p>
            <a:pPr marL="514350" indent="-514350" algn="just" eaLnBrk="1" hangingPunct="1">
              <a:defRPr/>
            </a:pPr>
            <a:r>
              <a:rPr lang="en-US" sz="2350" dirty="0" smtClean="0">
                <a:solidFill>
                  <a:schemeClr val="accent3">
                    <a:lumMod val="40000"/>
                    <a:lumOff val="60000"/>
                  </a:schemeClr>
                </a:solidFill>
                <a:latin typeface="Bookman Old Style" pitchFamily="18" charset="0"/>
              </a:rPr>
              <a:t>Flammable Materials Should Never Be Stored Near Acids Or Oxidizers. </a:t>
            </a:r>
          </a:p>
          <a:p>
            <a:pPr marL="514350" indent="-514350" algn="just" eaLnBrk="1" hangingPunct="1">
              <a:defRPr/>
            </a:pPr>
            <a:r>
              <a:rPr lang="en-US" sz="2350" dirty="0" smtClean="0">
                <a:solidFill>
                  <a:schemeClr val="accent3">
                    <a:lumMod val="40000"/>
                    <a:lumOff val="60000"/>
                  </a:schemeClr>
                </a:solidFill>
                <a:latin typeface="Bookman Old Style" pitchFamily="18" charset="0"/>
              </a:rPr>
              <a:t>Keep Stooge Areas Cool To Decrease The Possibility Of Formation Of Vapors In Excess Of The Lower Flammable Limit For The Material.</a:t>
            </a:r>
          </a:p>
          <a:p>
            <a:pPr marL="514350" indent="-514350" algn="just" eaLnBrk="1" hangingPunct="1">
              <a:defRPr/>
            </a:pPr>
            <a:r>
              <a:rPr lang="en-US" sz="2350" dirty="0" smtClean="0">
                <a:solidFill>
                  <a:schemeClr val="accent3">
                    <a:lumMod val="40000"/>
                    <a:lumOff val="60000"/>
                  </a:schemeClr>
                </a:solidFill>
                <a:latin typeface="Bookman Old Style" pitchFamily="18" charset="0"/>
              </a:rPr>
              <a:t>Adequate Ventilation Should Be Provided To Prevent Vapor Build-up Under Normal Storage Conditions. </a:t>
            </a:r>
          </a:p>
          <a:p>
            <a:pPr marL="514350" indent="-514350" algn="just" eaLnBrk="1" hangingPunct="1">
              <a:defRPr/>
            </a:pPr>
            <a:r>
              <a:rPr lang="en-US" sz="2350" dirty="0" smtClean="0">
                <a:solidFill>
                  <a:schemeClr val="accent3">
                    <a:lumMod val="40000"/>
                    <a:lumOff val="60000"/>
                  </a:schemeClr>
                </a:solidFill>
                <a:latin typeface="Bookman Old Style" pitchFamily="18" charset="0"/>
              </a:rPr>
              <a:t>Do Not Store Flammable Materials In Conventional (Non-XP) Refrigerators. Spark Generated By Internal Light or Thermostats May Ignite Flammable Material Inside The Refrigerator Causing Extremely Dangerous Explosion .</a:t>
            </a:r>
          </a:p>
          <a:p>
            <a:pPr marL="514350" indent="-514350" algn="just" eaLnBrk="1" hangingPunct="1">
              <a:defRPr/>
            </a:pPr>
            <a:endParaRPr lang="en-US" sz="2600" b="1" u="sng"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smtClean="0">
                <a:solidFill>
                  <a:schemeClr val="accent3">
                    <a:lumMod val="40000"/>
                    <a:lumOff val="60000"/>
                  </a:schemeClr>
                </a:solidFill>
                <a:latin typeface="Bookman Old Style" pitchFamily="18" charset="0"/>
              </a:rPr>
              <a:t>Storage: cont….</a:t>
            </a:r>
          </a:p>
          <a:p>
            <a:pPr marL="514350" indent="-514350" algn="just" eaLnBrk="1" hangingPunct="1">
              <a:defRPr/>
            </a:pPr>
            <a:r>
              <a:rPr lang="en-US" sz="2800" dirty="0" smtClean="0">
                <a:solidFill>
                  <a:schemeClr val="accent3">
                    <a:lumMod val="40000"/>
                    <a:lumOff val="60000"/>
                  </a:schemeClr>
                </a:solidFill>
                <a:latin typeface="Bookman Old Style" pitchFamily="18" charset="0"/>
              </a:rPr>
              <a:t>Flammable liquids can be separated into 3 classifications based on their flash point and boiling point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NFPA has published limits for maximum size and quantity of specific flammable storage container.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OSHA standards enforce these limits for storage in laboratories  are mentioned in the up coming table. </a:t>
            </a:r>
            <a:endParaRPr lang="en-US"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Properties of Hazardous Chemicals: Cont… </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buFont typeface="Arial" charset="0"/>
              <a:buNone/>
              <a:defRPr/>
            </a:pPr>
            <a:r>
              <a:rPr lang="en-US" sz="2600" b="1" u="sng" dirty="0" smtClean="0">
                <a:solidFill>
                  <a:schemeClr val="accent3">
                    <a:lumMod val="40000"/>
                    <a:lumOff val="60000"/>
                  </a:schemeClr>
                </a:solidFill>
                <a:latin typeface="Bookman Old Style" pitchFamily="18" charset="0"/>
              </a:rPr>
              <a:t>Storage: cont….</a:t>
            </a:r>
          </a:p>
          <a:p>
            <a:pPr marL="514350" indent="-514350" algn="just" eaLnBrk="1" hangingPunct="1">
              <a:defRPr/>
            </a:pPr>
            <a:r>
              <a:rPr lang="en-US" sz="2000" dirty="0" smtClean="0">
                <a:solidFill>
                  <a:schemeClr val="accent3">
                    <a:lumMod val="40000"/>
                    <a:lumOff val="60000"/>
                  </a:schemeClr>
                </a:solidFill>
                <a:latin typeface="Bookman Old Style" pitchFamily="18" charset="0"/>
              </a:rPr>
              <a:t>OSHA standards limits for storage in laboratories:</a:t>
            </a:r>
          </a:p>
          <a:p>
            <a:pPr marL="514350" indent="-514350" algn="just" eaLnBrk="1" hangingPunct="1">
              <a:buFont typeface="Arial" charset="0"/>
              <a:buNone/>
              <a:defRPr/>
            </a:pPr>
            <a:endParaRPr lang="en-US" sz="2000" dirty="0" smtClean="0">
              <a:solidFill>
                <a:schemeClr val="accent3">
                  <a:lumMod val="40000"/>
                  <a:lumOff val="60000"/>
                </a:schemeClr>
              </a:solidFill>
              <a:latin typeface="Bookman Old Style" pitchFamily="18" charset="0"/>
            </a:endParaRPr>
          </a:p>
          <a:p>
            <a:pPr marL="514350" indent="-514350" algn="just" eaLnBrk="1" hangingPunct="1">
              <a:buFont typeface="Arial" charset="0"/>
              <a:buNone/>
              <a:defRPr/>
            </a:pPr>
            <a:endParaRPr lang="en-US" sz="24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graphicFrame>
        <p:nvGraphicFramePr>
          <p:cNvPr id="14" name="Table 13"/>
          <p:cNvGraphicFramePr>
            <a:graphicFrameLocks noGrp="1"/>
          </p:cNvGraphicFramePr>
          <p:nvPr/>
        </p:nvGraphicFramePr>
        <p:xfrm>
          <a:off x="228600" y="2057400"/>
          <a:ext cx="8686800" cy="3814763"/>
        </p:xfrm>
        <a:graphic>
          <a:graphicData uri="http://schemas.openxmlformats.org/drawingml/2006/table">
            <a:tbl>
              <a:tblPr/>
              <a:tblGrid>
                <a:gridCol w="2227263"/>
                <a:gridCol w="1314450"/>
                <a:gridCol w="1343025"/>
                <a:gridCol w="876300"/>
                <a:gridCol w="876300"/>
                <a:gridCol w="876300"/>
                <a:gridCol w="1173162"/>
              </a:tblGrid>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Flammable liquids</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Flash  point </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Boling Point </a:t>
                      </a:r>
                    </a:p>
                  </a:txBody>
                  <a:tcPr marL="8298" marR="8298" marT="8298" marB="0" anchor="b" horzOverflow="overflow">
                    <a:lnL>
                      <a:noFill/>
                    </a:lnL>
                    <a:lnR>
                      <a:noFill/>
                    </a:lnR>
                    <a:lnT>
                      <a:noFill/>
                    </a:lnT>
                    <a:lnB>
                      <a:noFill/>
                    </a:lnB>
                    <a:lnTlToBr>
                      <a:noFill/>
                    </a:lnTlToBr>
                    <a:lnBlToTr>
                      <a:noFill/>
                    </a:lnBlToTr>
                    <a:solidFill>
                      <a:schemeClr val="tx1"/>
                    </a:solidFill>
                  </a:tcPr>
                </a:tc>
                <a:tc gridSpan="4">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Maximum size of container. </a:t>
                      </a:r>
                    </a:p>
                  </a:txBody>
                  <a:tcPr marL="8298" marR="8298" marT="8298" marB="0" anchor="b" horzOverflow="overflow">
                    <a:lnL>
                      <a:noFill/>
                    </a:lnL>
                    <a:lnR>
                      <a:noFill/>
                    </a:lnR>
                    <a:lnT>
                      <a:noFill/>
                    </a:lnT>
                    <a:lnB>
                      <a:noFill/>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°F</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°F</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Glass</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Metal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Plastic </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safety Can</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1A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Below 73</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Below 100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pt</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2 gal</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1B </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Below 73</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Above 100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pt</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1C</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73-10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N/A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Combisutible  liquids</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Calibri" pitchFamily="34" charset="0"/>
                        <a:ea typeface="ＭＳ Ｐゴシック" charset="-128"/>
                        <a:cs typeface="Arial" charset="0"/>
                      </a:endParaRP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III </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100-140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N/A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III 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140-200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N/A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r>
              <a:tr h="423863">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Class III B</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&gt; 200</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N/A</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5 gal</a:t>
                      </a:r>
                    </a:p>
                  </a:txBody>
                  <a:tcPr marL="8298" marR="8298" marT="8298" marB="0" anchor="b" horzOverflow="overflow">
                    <a:lnL>
                      <a:noFill/>
                    </a:lnL>
                    <a:lnR>
                      <a:noFill/>
                    </a:lnR>
                    <a:lnT>
                      <a:noFill/>
                    </a:lnT>
                    <a:lnB>
                      <a:noFill/>
                    </a:lnB>
                    <a:lnTlToBr>
                      <a:noFill/>
                    </a:lnTlToBr>
                    <a:lnBlToTr>
                      <a:noFill/>
                    </a:lnBlToTr>
                    <a:solidFill>
                      <a:schemeClr val="tx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fmla="#ppt_w*sin(2.5*pi*$)">
                                          <p:val>
                                            <p:fltVal val="0"/>
                                          </p:val>
                                        </p:tav>
                                        <p:tav tm="100000">
                                          <p:val>
                                            <p:fltVal val="1"/>
                                          </p:val>
                                        </p:tav>
                                      </p:tavLst>
                                    </p:anim>
                                    <p:anim calcmode="lin" valueType="num">
                                      <p:cBhvr>
                                        <p:cTn id="8"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Explosion Hazard: Avoid…</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defRPr/>
            </a:pPr>
            <a:r>
              <a:rPr lang="en-US" sz="3000" dirty="0" smtClean="0">
                <a:solidFill>
                  <a:schemeClr val="accent3">
                    <a:lumMod val="40000"/>
                    <a:lumOff val="60000"/>
                  </a:schemeClr>
                </a:solidFill>
                <a:latin typeface="Bookman Old Style" pitchFamily="18" charset="0"/>
              </a:rPr>
              <a:t>Allowing Picric Acid To Dry Out.</a:t>
            </a:r>
          </a:p>
          <a:p>
            <a:pPr marL="514350" indent="-514350" algn="just" eaLnBrk="1" hangingPunct="1">
              <a:defRPr/>
            </a:pPr>
            <a:r>
              <a:rPr lang="en-US" sz="3000" dirty="0" smtClean="0">
                <a:solidFill>
                  <a:schemeClr val="accent3">
                    <a:lumMod val="40000"/>
                    <a:lumOff val="60000"/>
                  </a:schemeClr>
                </a:solidFill>
                <a:latin typeface="Bookman Old Style" pitchFamily="18" charset="0"/>
              </a:rPr>
              <a:t>Mixing Flammable Liquids/Chemicals With Oxidants.</a:t>
            </a:r>
          </a:p>
          <a:p>
            <a:pPr marL="514350" indent="-514350" algn="just" eaLnBrk="1" hangingPunct="1">
              <a:defRPr/>
            </a:pPr>
            <a:r>
              <a:rPr lang="en-US" sz="3000" dirty="0" smtClean="0">
                <a:solidFill>
                  <a:schemeClr val="accent3">
                    <a:lumMod val="40000"/>
                    <a:lumOff val="60000"/>
                  </a:schemeClr>
                </a:solidFill>
                <a:latin typeface="Bookman Old Style" pitchFamily="18" charset="0"/>
              </a:rPr>
              <a:t>Flammable Gas Leak.</a:t>
            </a:r>
          </a:p>
          <a:p>
            <a:pPr marL="514350" indent="-514350" algn="just" eaLnBrk="1" hangingPunct="1">
              <a:defRPr/>
            </a:pPr>
            <a:r>
              <a:rPr lang="en-US" sz="3000" dirty="0" smtClean="0">
                <a:solidFill>
                  <a:schemeClr val="accent3">
                    <a:lumMod val="40000"/>
                    <a:lumOff val="60000"/>
                  </a:schemeClr>
                </a:solidFill>
                <a:latin typeface="Bookman Old Style" pitchFamily="18" charset="0"/>
              </a:rPr>
              <a:t>Heating Compressed Or Liquefied Gases</a:t>
            </a:r>
          </a:p>
          <a:p>
            <a:pPr marL="514350" indent="-514350" algn="just" eaLnBrk="1" hangingPunct="1">
              <a:defRPr/>
            </a:pPr>
            <a:r>
              <a:rPr lang="en-US" sz="3000" dirty="0" smtClean="0">
                <a:solidFill>
                  <a:schemeClr val="accent3">
                    <a:lumMod val="40000"/>
                    <a:lumOff val="60000"/>
                  </a:schemeClr>
                </a:solidFill>
                <a:latin typeface="Bookman Old Style" pitchFamily="18" charset="0"/>
              </a:rPr>
              <a:t>Uncontrollable Or Fluctuating Temperatures During Experiments Using Explosive Chemicals.   </a:t>
            </a:r>
          </a:p>
          <a:p>
            <a:pPr marL="514350" indent="-514350" algn="just" eaLnBrk="1" hangingPunct="1">
              <a:defRPr/>
            </a:pPr>
            <a:endParaRPr lang="en-US" sz="3000"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Explosion Hazard: Avoid…cont….</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5410200"/>
          </a:xfrm>
        </p:spPr>
        <p:txBody>
          <a:bodyPr/>
          <a:lstStyle/>
          <a:p>
            <a:pPr marL="514350" indent="-514350" algn="just" eaLnBrk="1" hangingPunct="1">
              <a:defRPr/>
            </a:pPr>
            <a:r>
              <a:rPr lang="en-US" sz="2800" dirty="0" smtClean="0">
                <a:solidFill>
                  <a:schemeClr val="accent3">
                    <a:lumMod val="40000"/>
                    <a:lumOff val="60000"/>
                  </a:schemeClr>
                </a:solidFill>
                <a:latin typeface="Bookman Old Style" pitchFamily="18" charset="0"/>
              </a:rPr>
              <a:t>Bringing Hot Liquid e.g. Oil Into Sudden Contact With Material Possessing A Lower Boiling Point. </a:t>
            </a:r>
          </a:p>
          <a:p>
            <a:pPr marL="514350" indent="-514350" algn="just" eaLnBrk="1" hangingPunct="1">
              <a:defRPr/>
            </a:pPr>
            <a:r>
              <a:rPr lang="en-US" sz="2800" dirty="0" smtClean="0">
                <a:solidFill>
                  <a:schemeClr val="accent3">
                    <a:lumMod val="40000"/>
                    <a:lumOff val="60000"/>
                  </a:schemeClr>
                </a:solidFill>
                <a:latin typeface="Bookman Old Style" pitchFamily="18" charset="0"/>
              </a:rPr>
              <a:t>Contacting Flammable Materials With Catalyst e.g. Acids Or Bases Catalyze An Explosive Polymerization Of </a:t>
            </a:r>
            <a:r>
              <a:rPr lang="en-US" sz="2800" dirty="0" err="1" smtClean="0">
                <a:solidFill>
                  <a:schemeClr val="accent3">
                    <a:lumMod val="40000"/>
                    <a:lumOff val="60000"/>
                  </a:schemeClr>
                </a:solidFill>
                <a:latin typeface="Bookman Old Style" pitchFamily="18" charset="0"/>
              </a:rPr>
              <a:t>Acroleine</a:t>
            </a:r>
            <a:r>
              <a:rPr lang="en-US" sz="2800" dirty="0" smtClean="0">
                <a:solidFill>
                  <a:schemeClr val="accent3">
                    <a:lumMod val="40000"/>
                    <a:lumOff val="60000"/>
                  </a:schemeClr>
                </a:solidFill>
                <a:latin typeface="Bookman Old Style" pitchFamily="18" charset="0"/>
              </a:rPr>
              <a:t>.</a:t>
            </a:r>
          </a:p>
          <a:p>
            <a:pPr marL="514350" indent="-514350" algn="just" eaLnBrk="1" hangingPunct="1">
              <a:defRPr/>
            </a:pPr>
            <a:r>
              <a:rPr lang="en-US" sz="2800" dirty="0" smtClean="0">
                <a:solidFill>
                  <a:schemeClr val="accent3">
                    <a:lumMod val="40000"/>
                    <a:lumOff val="60000"/>
                  </a:schemeClr>
                </a:solidFill>
                <a:latin typeface="Bookman Old Style" pitchFamily="18" charset="0"/>
              </a:rPr>
              <a:t>Exposure Peroxide Generation Products That Build Up In A Solvent Containers During Storage.</a:t>
            </a:r>
          </a:p>
          <a:p>
            <a:pPr marL="514350" indent="-514350" algn="just" eaLnBrk="1" hangingPunct="1">
              <a:defRPr/>
            </a:pPr>
            <a:r>
              <a:rPr lang="en-US" sz="2800" dirty="0" smtClean="0">
                <a:solidFill>
                  <a:schemeClr val="accent3">
                    <a:lumMod val="40000"/>
                    <a:lumOff val="60000"/>
                  </a:schemeClr>
                </a:solidFill>
                <a:latin typeface="Bookman Old Style" pitchFamily="18" charset="0"/>
              </a:rPr>
              <a:t>Mixing Nitric Acid With Acetone.</a:t>
            </a:r>
          </a:p>
          <a:p>
            <a:pPr marL="514350" indent="-514350" algn="just" eaLnBrk="1" hangingPunct="1">
              <a:defRPr/>
            </a:pPr>
            <a:r>
              <a:rPr lang="en-US" sz="2800" dirty="0" smtClean="0">
                <a:solidFill>
                  <a:schemeClr val="accent3">
                    <a:lumMod val="40000"/>
                    <a:lumOff val="60000"/>
                  </a:schemeClr>
                </a:solidFill>
                <a:latin typeface="Bookman Old Style" pitchFamily="18" charset="0"/>
              </a:rPr>
              <a:t>Distilling Ethers Unless Free From Peroxide.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609600"/>
          </a:xfrm>
        </p:spPr>
        <p:txBody>
          <a:bodyPr/>
          <a:lstStyle/>
          <a:p>
            <a:pPr marL="514350" indent="-514350" algn="just" eaLnBrk="1" hangingPunct="1">
              <a:buFont typeface="+mj-lt"/>
              <a:buAutoNum type="arabicPeriod"/>
              <a:defRPr/>
            </a:pPr>
            <a:r>
              <a:rPr lang="en-US" sz="2800" dirty="0" smtClean="0">
                <a:solidFill>
                  <a:schemeClr val="accent3">
                    <a:lumMod val="40000"/>
                    <a:lumOff val="60000"/>
                  </a:schemeClr>
                </a:solidFill>
                <a:latin typeface="Bookman Old Style" pitchFamily="18" charset="0"/>
              </a:rPr>
              <a:t>What is safety can?</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90600" y="1600200"/>
            <a:ext cx="7772400" cy="4032250"/>
          </a:xfrm>
          <a:prstGeom prst="rect">
            <a:avLst/>
          </a:prstGeom>
          <a:noFill/>
        </p:spPr>
        <p:txBody>
          <a:bodyPr>
            <a:spAutoFit/>
          </a:bodyPr>
          <a:lstStyle/>
          <a:p>
            <a:pPr algn="just">
              <a:defRPr/>
            </a:pPr>
            <a:r>
              <a:rPr lang="en-US" sz="3200" dirty="0">
                <a:solidFill>
                  <a:schemeClr val="accent3">
                    <a:lumMod val="40000"/>
                    <a:lumOff val="60000"/>
                  </a:schemeClr>
                </a:solidFill>
                <a:latin typeface="Bookman Old Style" pitchFamily="18" charset="0"/>
              </a:rPr>
              <a:t>NFPA 30 and OSHA 2a code of CFR 1910.102(a)(2a) defines,</a:t>
            </a:r>
          </a:p>
          <a:p>
            <a:pPr algn="just">
              <a:defRPr/>
            </a:pPr>
            <a:r>
              <a:rPr lang="en-US" sz="3200" dirty="0">
                <a:solidFill>
                  <a:schemeClr val="accent3">
                    <a:lumMod val="40000"/>
                    <a:lumOff val="60000"/>
                  </a:schemeClr>
                </a:solidFill>
                <a:latin typeface="Bookman Old Style" pitchFamily="18" charset="0"/>
              </a:rPr>
              <a:t>“An Approved Container, Of Not More Than 5 Gallons(18.9 Liters Capacity Having A Spring – Closing Lid And Spout Cover So Designated That It Will Safely Relive Internal Pressure.  Subjected To Fire Exposure.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fmla="#ppt_w*sin(2.5*pi*$)">
                                          <p:val>
                                            <p:fltVal val="0"/>
                                          </p:val>
                                        </p:tav>
                                        <p:tav tm="100000">
                                          <p:val>
                                            <p:fltVal val="1"/>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838200"/>
          </a:xfrm>
        </p:spPr>
        <p:txBody>
          <a:bodyPr/>
          <a:lstStyle/>
          <a:p>
            <a:pPr marL="514350" indent="-514350" algn="just" eaLnBrk="1" hangingPunct="1">
              <a:buFont typeface="+mj-lt"/>
              <a:buAutoNum type="arabicPeriod" startAt="2"/>
              <a:defRPr/>
            </a:pPr>
            <a:r>
              <a:rPr lang="en-US" sz="2000" b="1" dirty="0" smtClean="0">
                <a:solidFill>
                  <a:schemeClr val="accent3">
                    <a:lumMod val="40000"/>
                    <a:lumOff val="60000"/>
                  </a:schemeClr>
                </a:solidFill>
                <a:latin typeface="Bookman Old Style" pitchFamily="18" charset="0"/>
              </a:rPr>
              <a:t>How are flammable liquid safety cabinets – deigned. constructed and tested to meet NFPA30??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90600" y="1828800"/>
            <a:ext cx="8001000" cy="4524375"/>
          </a:xfrm>
          <a:prstGeom prst="rect">
            <a:avLst/>
          </a:prstGeom>
          <a:noFill/>
        </p:spPr>
        <p:txBody>
          <a:bodyPr>
            <a:spAutoFit/>
          </a:bodyPr>
          <a:lstStyle/>
          <a:p>
            <a:pPr algn="just">
              <a:defRPr/>
            </a:pPr>
            <a:r>
              <a:rPr lang="en-US" sz="2400" dirty="0">
                <a:solidFill>
                  <a:schemeClr val="accent3">
                    <a:lumMod val="40000"/>
                    <a:lumOff val="60000"/>
                  </a:schemeClr>
                </a:solidFill>
                <a:latin typeface="Bookman Old Style" pitchFamily="18" charset="0"/>
              </a:rPr>
              <a:t>NFPA 30 chapter 4.3.3(b); OSHA -2a CFR 1910.106(d)(3)(ii) (a)</a:t>
            </a:r>
          </a:p>
          <a:p>
            <a:pPr algn="just">
              <a:defRPr/>
            </a:pPr>
            <a:r>
              <a:rPr lang="en-US" sz="2400" dirty="0">
                <a:solidFill>
                  <a:schemeClr val="accent3">
                    <a:lumMod val="40000"/>
                    <a:lumOff val="60000"/>
                  </a:schemeClr>
                </a:solidFill>
                <a:latin typeface="Bookman Old Style" pitchFamily="18" charset="0"/>
              </a:rPr>
              <a:t>Metal cabinets constructed in the following manner. The bottom, top door and  sides of cabinet shall be at least no. 18 gauge sheet steel and doubled walled with 1.5 inches(3.8 cm) air space. Joints shall be riveted, welded or made tight by some  equally effective means. The door shall be provided three  point  latch arrangement and door sill shall be raised at least 2 inches (5.0 cm) above the bottom of the cabinet t retain spilled  liquid within the cabinet.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fmla="#ppt_w*sin(2.5*pi*$)">
                                          <p:val>
                                            <p:fltVal val="0"/>
                                          </p:val>
                                        </p:tav>
                                        <p:tav tm="100000">
                                          <p:val>
                                            <p:fltVal val="1"/>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838200"/>
          </a:xfrm>
        </p:spPr>
        <p:txBody>
          <a:bodyPr/>
          <a:lstStyle/>
          <a:p>
            <a:pPr marL="514350" indent="-514350" algn="just" eaLnBrk="1" hangingPunct="1">
              <a:buFont typeface="+mj-lt"/>
              <a:buAutoNum type="arabicPeriod" startAt="2"/>
              <a:defRPr/>
            </a:pPr>
            <a:r>
              <a:rPr lang="en-US" sz="2000" b="1" dirty="0" smtClean="0">
                <a:solidFill>
                  <a:schemeClr val="accent3">
                    <a:lumMod val="40000"/>
                    <a:lumOff val="60000"/>
                  </a:schemeClr>
                </a:solidFill>
                <a:latin typeface="Bookman Old Style" pitchFamily="18" charset="0"/>
              </a:rPr>
              <a:t>How are flammable liquid safety cabinets – deigned. constructed and tested to meet NFPA30?? </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a:spLocks noChangeArrowheads="1"/>
          </p:cNvSpPr>
          <p:nvPr/>
        </p:nvSpPr>
        <p:spPr bwMode="auto">
          <a:xfrm>
            <a:off x="990600" y="1828800"/>
            <a:ext cx="8001000" cy="2678113"/>
          </a:xfrm>
          <a:prstGeom prst="rect">
            <a:avLst/>
          </a:prstGeom>
          <a:noFill/>
          <a:ln w="9525">
            <a:noFill/>
            <a:miter lim="800000"/>
            <a:headEnd/>
            <a:tailEnd/>
          </a:ln>
        </p:spPr>
        <p:txBody>
          <a:bodyPr>
            <a:spAutoFit/>
          </a:bodyPr>
          <a:lstStyle/>
          <a:p>
            <a:pPr algn="just"/>
            <a:r>
              <a:rPr lang="en-US" altLang="ja-JP" sz="2800">
                <a:solidFill>
                  <a:srgbClr val="D7E4BD"/>
                </a:solidFill>
                <a:latin typeface="Bookman Old Style" pitchFamily="18" charset="0"/>
              </a:rPr>
              <a:t>NFPA 30 chapter 4.3.3(a) specifies,</a:t>
            </a:r>
          </a:p>
          <a:p>
            <a:pPr algn="just"/>
            <a:r>
              <a:rPr lang="en-US" altLang="ja-JP" sz="2800">
                <a:solidFill>
                  <a:srgbClr val="D7E4BD"/>
                </a:solidFill>
                <a:latin typeface="Bookman Old Style" pitchFamily="18" charset="0"/>
              </a:rPr>
              <a:t>Storage cabinet shall be designed and constructed to limit the internal temperature at the center, 1 inch (2.5 cm) from the top to not more than 325° f    (162.8° c) when subject to 10 minute fire test with burners.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fmla="#ppt_w*sin(2.5*pi*$)">
                                          <p:val>
                                            <p:fltVal val="0"/>
                                          </p:val>
                                        </p:tav>
                                        <p:tav tm="100000">
                                          <p:val>
                                            <p:fltVal val="1"/>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838200"/>
          </a:xfrm>
        </p:spPr>
        <p:txBody>
          <a:bodyPr/>
          <a:lstStyle/>
          <a:p>
            <a:pPr marL="514350" indent="-514350" algn="just" eaLnBrk="1" hangingPunct="1">
              <a:buFont typeface="+mj-lt"/>
              <a:buAutoNum type="arabicPeriod" startAt="3"/>
              <a:defRPr/>
            </a:pPr>
            <a:r>
              <a:rPr lang="en-US" sz="2000" b="1" dirty="0" smtClean="0">
                <a:solidFill>
                  <a:schemeClr val="accent3">
                    <a:lumMod val="40000"/>
                    <a:lumOff val="60000"/>
                  </a:schemeClr>
                </a:solidFill>
                <a:latin typeface="Bookman Old Style" pitchFamily="18" charset="0"/>
              </a:rPr>
              <a:t>Do flammable liquid storage cabinet have to be vented??</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90600" y="1828800"/>
            <a:ext cx="8001000" cy="4400550"/>
          </a:xfrm>
          <a:prstGeom prst="rect">
            <a:avLst/>
          </a:prstGeom>
          <a:noFill/>
        </p:spPr>
        <p:txBody>
          <a:bodyPr>
            <a:spAutoFit/>
          </a:bodyPr>
          <a:lstStyle/>
          <a:p>
            <a:pPr algn="just">
              <a:defRPr/>
            </a:pPr>
            <a:r>
              <a:rPr lang="en-US" sz="2800" dirty="0">
                <a:solidFill>
                  <a:schemeClr val="accent3">
                    <a:lumMod val="40000"/>
                    <a:lumOff val="60000"/>
                  </a:schemeClr>
                </a:solidFill>
                <a:latin typeface="Bookman Old Style" pitchFamily="18" charset="0"/>
              </a:rPr>
              <a:t>NFPA 30 chapter 4.3.4(a)</a:t>
            </a:r>
          </a:p>
          <a:p>
            <a:pPr algn="just">
              <a:defRPr/>
            </a:pPr>
            <a:r>
              <a:rPr lang="en-US" sz="2800" dirty="0">
                <a:solidFill>
                  <a:schemeClr val="accent3">
                    <a:lumMod val="40000"/>
                    <a:lumOff val="60000"/>
                  </a:schemeClr>
                </a:solidFill>
                <a:latin typeface="Bookman Old Style" pitchFamily="18" charset="0"/>
              </a:rPr>
              <a:t>‘Storage cabinet shall not to be required by this code to be vented for fire protection purposes, and vent opening shall be sealed with bungs supplied with cabinet.’</a:t>
            </a:r>
          </a:p>
          <a:p>
            <a:pPr algn="just">
              <a:defRPr/>
            </a:pPr>
            <a:r>
              <a:rPr lang="en-US" sz="2800" dirty="0">
                <a:solidFill>
                  <a:schemeClr val="accent3">
                    <a:lumMod val="40000"/>
                    <a:lumOff val="60000"/>
                  </a:schemeClr>
                </a:solidFill>
                <a:latin typeface="Bookman Old Style" pitchFamily="18" charset="0"/>
              </a:rPr>
              <a:t>However, of the storage cabinet is vented for any reason, the cabinet shall be vented directly to outdoors in such a manner that will not compromise the specified performance of the cabinet.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fmla="#ppt_w*sin(2.5*pi*$)">
                                          <p:val>
                                            <p:fltVal val="0"/>
                                          </p:val>
                                        </p:tav>
                                        <p:tav tm="100000">
                                          <p:val>
                                            <p:fltVal val="1"/>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610600" cy="838200"/>
          </a:xfrm>
        </p:spPr>
        <p:txBody>
          <a:bodyPr/>
          <a:lstStyle/>
          <a:p>
            <a:pPr marL="514350" indent="-514350" algn="just" eaLnBrk="1" hangingPunct="1">
              <a:buFont typeface="+mj-lt"/>
              <a:buAutoNum type="arabicPeriod" startAt="4"/>
              <a:defRPr/>
            </a:pPr>
            <a:r>
              <a:rPr lang="en-US" sz="2000" b="1" dirty="0" smtClean="0">
                <a:solidFill>
                  <a:schemeClr val="accent3">
                    <a:lumMod val="40000"/>
                    <a:lumOff val="60000"/>
                  </a:schemeClr>
                </a:solidFill>
                <a:latin typeface="Bookman Old Style" pitchFamily="18" charset="0"/>
              </a:rPr>
              <a:t>What is flammable liquid and combustible liquid?? Cont….</a:t>
            </a: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90600" y="1447800"/>
            <a:ext cx="8001000" cy="708025"/>
          </a:xfrm>
          <a:prstGeom prst="rect">
            <a:avLst/>
          </a:prstGeom>
          <a:noFill/>
        </p:spPr>
        <p:txBody>
          <a:bodyPr>
            <a:spAutoFit/>
          </a:bodyPr>
          <a:lstStyle/>
          <a:p>
            <a:pPr algn="just">
              <a:defRPr/>
            </a:pPr>
            <a:r>
              <a:rPr lang="en-US" sz="2000" dirty="0">
                <a:solidFill>
                  <a:schemeClr val="accent3">
                    <a:lumMod val="40000"/>
                    <a:lumOff val="60000"/>
                  </a:schemeClr>
                </a:solidFill>
                <a:latin typeface="Bookman Old Style" pitchFamily="18" charset="0"/>
              </a:rPr>
              <a:t>Flammable and combustible liquid Classes. </a:t>
            </a:r>
          </a:p>
          <a:p>
            <a:pPr algn="just">
              <a:defRPr/>
            </a:pPr>
            <a:endParaRPr lang="en-US" sz="2000" dirty="0">
              <a:solidFill>
                <a:schemeClr val="accent3">
                  <a:lumMod val="40000"/>
                  <a:lumOff val="60000"/>
                </a:schemeClr>
              </a:solidFill>
              <a:latin typeface="Bookman Old Style" pitchFamily="18" charset="0"/>
            </a:endParaRPr>
          </a:p>
        </p:txBody>
      </p:sp>
      <p:graphicFrame>
        <p:nvGraphicFramePr>
          <p:cNvPr id="6" name="Table 5"/>
          <p:cNvGraphicFramePr>
            <a:graphicFrameLocks noGrp="1"/>
          </p:cNvGraphicFramePr>
          <p:nvPr/>
        </p:nvGraphicFramePr>
        <p:xfrm>
          <a:off x="457200" y="2057400"/>
          <a:ext cx="8305800" cy="4383088"/>
        </p:xfrm>
        <a:graphic>
          <a:graphicData uri="http://schemas.openxmlformats.org/drawingml/2006/table">
            <a:tbl>
              <a:tblPr/>
              <a:tblGrid>
                <a:gridCol w="1811338"/>
                <a:gridCol w="819150"/>
                <a:gridCol w="820737"/>
                <a:gridCol w="819150"/>
                <a:gridCol w="1627188"/>
                <a:gridCol w="819150"/>
                <a:gridCol w="1589087"/>
              </a:tblGrid>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Class </a:t>
                      </a: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Flashpoint</a:t>
                      </a: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Boling point </a:t>
                      </a: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Flammable</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IA</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73</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100</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IB</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73</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&gt;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100</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IC</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&gt;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73</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 &amp; </a:t>
                      </a: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100°F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a:t>
                      </a: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Combustible </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II</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&gt;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100</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 &amp; </a:t>
                      </a: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140°F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a:t>
                      </a: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IIIA</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&gt;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140</a:t>
                      </a:r>
                      <a:r>
                        <a:rPr kumimoji="0" lang="en-US" altLang="ja-JP" sz="2000" b="0" i="0" u="none" strike="noStrike" cap="none" normalizeH="0" baseline="0" smtClean="0">
                          <a:ln>
                            <a:noFill/>
                          </a:ln>
                          <a:solidFill>
                            <a:srgbClr val="D7E4BD"/>
                          </a:solidFill>
                          <a:effectLst/>
                          <a:latin typeface="Calibri" pitchFamily="34" charset="0"/>
                          <a:ea typeface="ＭＳ Ｐゴシック" charset="-128"/>
                          <a:cs typeface="Arial" charset="0"/>
                        </a:rPr>
                        <a: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F &amp; </a:t>
                      </a: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&lt;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200°F</a:t>
                      </a:r>
                      <a:endPar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a:t>
                      </a: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IIIB</a:t>
                      </a: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gridSpan="2">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ja-JP" sz="2000" b="0" i="0" u="sng" strike="noStrike" cap="none" normalizeH="0" baseline="0" smtClean="0">
                          <a:ln>
                            <a:noFill/>
                          </a:ln>
                          <a:solidFill>
                            <a:srgbClr val="D7E4BD"/>
                          </a:solidFill>
                          <a:effectLst/>
                          <a:latin typeface="Baskerville Old Face" pitchFamily="18" charset="0"/>
                          <a:ea typeface="ＭＳ Ｐゴシック" charset="-128"/>
                          <a:cs typeface="Arial" charset="0"/>
                        </a:rPr>
                        <a:t>&gt;</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200°F</a:t>
                      </a:r>
                    </a:p>
                  </a:txBody>
                  <a:tcPr marL="8294" marR="8294" marT="8294" marB="0"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    </a:t>
                      </a:r>
                      <a:r>
                        <a:rPr kumimoji="0" lang="en-US" altLang="ja-JP" sz="2000" b="0" i="0" u="none" strike="noStrike" cap="none" normalizeH="0" baseline="0" smtClean="0">
                          <a:ln>
                            <a:noFill/>
                          </a:ln>
                          <a:solidFill>
                            <a:srgbClr val="D7E4BD"/>
                          </a:solidFill>
                          <a:effectLst/>
                          <a:latin typeface="Baskerville Old Face" pitchFamily="18" charset="0"/>
                          <a:ea typeface="ＭＳ Ｐゴシック" charset="-128"/>
                          <a:cs typeface="Arial" charset="0"/>
                        </a:rPr>
                        <a:t>-----</a:t>
                      </a:r>
                    </a:p>
                  </a:txBody>
                  <a:tcPr marL="8294" marR="8294" marT="8294" marB="0" anchor="b" horzOverflow="overflow">
                    <a:lnL>
                      <a:noFill/>
                    </a:lnL>
                    <a:lnR>
                      <a:noFill/>
                    </a:lnR>
                    <a:lnT>
                      <a:noFill/>
                    </a:lnT>
                    <a:lnB>
                      <a:noFill/>
                    </a:lnB>
                    <a:lnTlToBr>
                      <a:noFill/>
                    </a:lnTlToBr>
                    <a:lnBlToTr>
                      <a:noFill/>
                    </a:lnBlToTr>
                    <a:noFill/>
                  </a:tcPr>
                </a:tc>
              </a:tr>
              <a:tr h="313078">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ja-JP" altLang="en-US" sz="2000" b="0" i="0" u="none" strike="noStrike" cap="none" normalizeH="0" baseline="0" smtClean="0">
                        <a:ln>
                          <a:noFill/>
                        </a:ln>
                        <a:solidFill>
                          <a:srgbClr val="D7E4BD"/>
                        </a:solidFill>
                        <a:effectLst/>
                        <a:latin typeface="Baskerville Old Face" pitchFamily="18" charset="0"/>
                        <a:ea typeface="ＭＳ Ｐゴシック" charset="-128"/>
                        <a:cs typeface="Arial" charset="0"/>
                      </a:endParaRPr>
                    </a:p>
                  </a:txBody>
                  <a:tcPr marL="8294" marR="8294" marT="8294" marB="0" anchor="b"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70" decel="100000"/>
                                        <p:tgtEl>
                                          <p:spTgt spid="6"/>
                                        </p:tgtEl>
                                      </p:cBhvr>
                                    </p:animEffect>
                                    <p:animScale>
                                      <p:cBhvr>
                                        <p:cTn id="8" dur="770" decel="100000"/>
                                        <p:tgtEl>
                                          <p:spTgt spid="6"/>
                                        </p:tgtEl>
                                      </p:cBhvr>
                                      <p:from x="10000" y="10000"/>
                                      <p:to x="200000" y="450000"/>
                                    </p:animScale>
                                    <p:animScale>
                                      <p:cBhvr>
                                        <p:cTn id="9" dur="1230" accel="100000" fill="hold">
                                          <p:stCondLst>
                                            <p:cond delay="770"/>
                                          </p:stCondLst>
                                        </p:cTn>
                                        <p:tgtEl>
                                          <p:spTgt spid="6"/>
                                        </p:tgtEl>
                                      </p:cBhvr>
                                      <p:from x="200000" y="450000"/>
                                      <p:to x="100000" y="100000"/>
                                    </p:animScale>
                                    <p:set>
                                      <p:cBhvr>
                                        <p:cTn id="10" dur="770" fill="hold"/>
                                        <p:tgtEl>
                                          <p:spTgt spid="6"/>
                                        </p:tgtEl>
                                        <p:attrNameLst>
                                          <p:attrName>ppt_x</p:attrName>
                                        </p:attrNameLst>
                                      </p:cBhvr>
                                      <p:to>
                                        <p:strVal val="(0.5)"/>
                                      </p:to>
                                    </p:set>
                                    <p:anim from="(0.5)" to="(#ppt_x)" calcmode="lin" valueType="num">
                                      <p:cBhvr>
                                        <p:cTn id="11" dur="1230" accel="100000" fill="hold">
                                          <p:stCondLst>
                                            <p:cond delay="770"/>
                                          </p:stCondLst>
                                        </p:cTn>
                                        <p:tgtEl>
                                          <p:spTgt spid="6"/>
                                        </p:tgtEl>
                                        <p:attrNameLst>
                                          <p:attrName>ppt_x</p:attrName>
                                        </p:attrNameLst>
                                      </p:cBhvr>
                                    </p:anim>
                                    <p:set>
                                      <p:cBhvr>
                                        <p:cTn id="12" dur="770" fill="hold"/>
                                        <p:tgtEl>
                                          <p:spTgt spid="6"/>
                                        </p:tgtEl>
                                        <p:attrNameLst>
                                          <p:attrName>ppt_y</p:attrName>
                                        </p:attrNameLst>
                                      </p:cBhvr>
                                      <p:to>
                                        <p:strVal val="(#ppt_y+0.4)"/>
                                      </p:to>
                                    </p:set>
                                    <p:anim from="(#ppt_y+0.4)" to="(#ppt_y)" calcmode="lin" valueType="num">
                                      <p:cBhvr>
                                        <p:cTn id="13"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381000" y="1066800"/>
            <a:ext cx="8229600" cy="1066800"/>
          </a:xfrm>
        </p:spPr>
        <p:txBody>
          <a:bodyPr/>
          <a:lstStyle/>
          <a:p>
            <a:pPr marL="514350" indent="-514350" algn="just" eaLnBrk="1" hangingPunct="1">
              <a:buFont typeface="+mj-lt"/>
              <a:buAutoNum type="arabicPeriod" startAt="5"/>
              <a:defRPr/>
            </a:pPr>
            <a:r>
              <a:rPr lang="en-US" sz="2000" b="1" dirty="0" smtClean="0">
                <a:solidFill>
                  <a:schemeClr val="accent3">
                    <a:lumMod val="40000"/>
                    <a:lumOff val="60000"/>
                  </a:schemeClr>
                </a:solidFill>
                <a:latin typeface="Bookman Old Style" pitchFamily="18" charset="0"/>
              </a:rPr>
              <a:t>Some safety cans have a wire mesh screen in their spout to sever as flame barrier; some other do not…</a:t>
            </a:r>
            <a:br>
              <a:rPr lang="en-US" sz="2000" b="1" dirty="0" smtClean="0">
                <a:solidFill>
                  <a:schemeClr val="accent3">
                    <a:lumMod val="40000"/>
                    <a:lumOff val="60000"/>
                  </a:schemeClr>
                </a:solidFill>
                <a:latin typeface="Bookman Old Style" pitchFamily="18" charset="0"/>
              </a:rPr>
            </a:br>
            <a:r>
              <a:rPr lang="en-US" sz="2000" b="1" dirty="0" smtClean="0">
                <a:solidFill>
                  <a:schemeClr val="accent3">
                    <a:lumMod val="40000"/>
                    <a:lumOff val="60000"/>
                  </a:schemeClr>
                </a:solidFill>
                <a:latin typeface="Bookman Old Style" pitchFamily="18" charset="0"/>
              </a:rPr>
              <a:t>Are these screens required??</a:t>
            </a:r>
          </a:p>
          <a:p>
            <a:pPr marL="514350" indent="-514350" algn="just" eaLnBrk="1" hangingPunct="1">
              <a:buFont typeface="Arial" charset="0"/>
              <a:buNone/>
              <a:defRPr/>
            </a:pPr>
            <a:r>
              <a:rPr lang="en-US" sz="2000" b="1" dirty="0" smtClean="0">
                <a:solidFill>
                  <a:schemeClr val="accent3">
                    <a:lumMod val="40000"/>
                    <a:lumOff val="60000"/>
                  </a:schemeClr>
                </a:solidFill>
                <a:latin typeface="Bookman Old Style" pitchFamily="18" charset="0"/>
              </a:rPr>
              <a:t/>
            </a:r>
            <a:br>
              <a:rPr lang="en-US" sz="2000" b="1" dirty="0" smtClean="0">
                <a:solidFill>
                  <a:schemeClr val="accent3">
                    <a:lumMod val="40000"/>
                    <a:lumOff val="60000"/>
                  </a:schemeClr>
                </a:solidFill>
                <a:latin typeface="Bookman Old Style" pitchFamily="18" charset="0"/>
              </a:rPr>
            </a:br>
            <a:endParaRPr lang="en-US" sz="2000" b="1"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14400" y="2133600"/>
            <a:ext cx="7924800" cy="523875"/>
          </a:xfrm>
          <a:prstGeom prst="rect">
            <a:avLst/>
          </a:prstGeom>
          <a:noFill/>
        </p:spPr>
        <p:txBody>
          <a:bodyPr>
            <a:spAutoFit/>
          </a:bodyPr>
          <a:lstStyle/>
          <a:p>
            <a:pPr algn="just">
              <a:defRPr/>
            </a:pPr>
            <a:r>
              <a:rPr lang="en-US" sz="2800" dirty="0">
                <a:solidFill>
                  <a:schemeClr val="accent3">
                    <a:lumMod val="40000"/>
                    <a:lumOff val="60000"/>
                  </a:schemeClr>
                </a:solidFill>
                <a:latin typeface="Bookman Old Style" pitchFamily="18" charset="0"/>
              </a:rPr>
              <a:t>These Screen Are Not Required By NFPA 30</a:t>
            </a:r>
          </a:p>
        </p:txBody>
      </p:sp>
      <p:sp>
        <p:nvSpPr>
          <p:cNvPr id="6" name="Content Placeholder 2"/>
          <p:cNvSpPr txBox="1">
            <a:spLocks/>
          </p:cNvSpPr>
          <p:nvPr/>
        </p:nvSpPr>
        <p:spPr bwMode="auto">
          <a:xfrm>
            <a:off x="381000" y="2667000"/>
            <a:ext cx="8229600" cy="1066800"/>
          </a:xfrm>
          <a:prstGeom prst="rect">
            <a:avLst/>
          </a:prstGeom>
          <a:noFill/>
          <a:ln w="9525">
            <a:noFill/>
            <a:miter lim="800000"/>
            <a:headEnd/>
            <a:tailEnd/>
          </a:ln>
        </p:spPr>
        <p:txBody>
          <a:bodyPr/>
          <a:lstStyle/>
          <a:p>
            <a:pPr marL="514350" indent="-514350" algn="just">
              <a:spcBef>
                <a:spcPct val="20000"/>
              </a:spcBef>
              <a:buFont typeface="+mj-lt"/>
              <a:buAutoNum type="arabicPeriod" startAt="6"/>
              <a:defRPr/>
            </a:pPr>
            <a:r>
              <a:rPr lang="en-US" sz="2000" b="1" dirty="0">
                <a:solidFill>
                  <a:schemeClr val="accent3">
                    <a:lumMod val="40000"/>
                    <a:lumOff val="60000"/>
                  </a:schemeClr>
                </a:solidFill>
                <a:latin typeface="Bookman Old Style" pitchFamily="18" charset="0"/>
                <a:cs typeface="+mn-cs"/>
              </a:rPr>
              <a:t>Some Flammable Liquid Storage Cabinets Have A Grounding Screw. Is The Cabinet Required To Be Electrically Grounded??</a:t>
            </a:r>
          </a:p>
          <a:p>
            <a:pPr marL="514350" indent="-514350" algn="just">
              <a:spcBef>
                <a:spcPct val="20000"/>
              </a:spcBef>
              <a:buFont typeface="Arial" charset="0"/>
              <a:buNone/>
              <a:defRPr/>
            </a:pPr>
            <a:r>
              <a:rPr lang="en-US" sz="2000" b="1" dirty="0">
                <a:solidFill>
                  <a:schemeClr val="accent3">
                    <a:lumMod val="40000"/>
                    <a:lumOff val="60000"/>
                  </a:schemeClr>
                </a:solidFill>
                <a:latin typeface="Bookman Old Style" pitchFamily="18" charset="0"/>
                <a:cs typeface="+mn-cs"/>
              </a:rPr>
              <a:t/>
            </a:r>
            <a:br>
              <a:rPr lang="en-US" sz="2000" b="1" dirty="0">
                <a:solidFill>
                  <a:schemeClr val="accent3">
                    <a:lumMod val="40000"/>
                    <a:lumOff val="60000"/>
                  </a:schemeClr>
                </a:solidFill>
                <a:latin typeface="Bookman Old Style" pitchFamily="18" charset="0"/>
                <a:cs typeface="+mn-cs"/>
              </a:rPr>
            </a:br>
            <a:endParaRPr lang="en-US" sz="2000" b="1" dirty="0">
              <a:solidFill>
                <a:schemeClr val="accent3">
                  <a:lumMod val="40000"/>
                  <a:lumOff val="60000"/>
                </a:schemeClr>
              </a:solidFill>
              <a:latin typeface="Bookman Old Style" pitchFamily="18" charset="0"/>
              <a:cs typeface="+mn-cs"/>
            </a:endParaRPr>
          </a:p>
        </p:txBody>
      </p:sp>
      <p:sp>
        <p:nvSpPr>
          <p:cNvPr id="7" name="TextBox 6"/>
          <p:cNvSpPr txBox="1"/>
          <p:nvPr/>
        </p:nvSpPr>
        <p:spPr>
          <a:xfrm>
            <a:off x="838200" y="3733800"/>
            <a:ext cx="7924800" cy="2308225"/>
          </a:xfrm>
          <a:prstGeom prst="rect">
            <a:avLst/>
          </a:prstGeom>
          <a:noFill/>
        </p:spPr>
        <p:txBody>
          <a:bodyPr>
            <a:spAutoFit/>
          </a:bodyPr>
          <a:lstStyle/>
          <a:p>
            <a:pPr algn="just">
              <a:defRPr/>
            </a:pPr>
            <a:r>
              <a:rPr lang="en-US" sz="2400" dirty="0">
                <a:solidFill>
                  <a:schemeClr val="accent3">
                    <a:lumMod val="40000"/>
                    <a:lumOff val="60000"/>
                  </a:schemeClr>
                </a:solidFill>
                <a:latin typeface="Bookman Old Style" pitchFamily="18" charset="0"/>
              </a:rPr>
              <a:t>As Per NFPA 30, It Does Not That Cabinet Itself Be Grounded. Many Manufacturer Provide A Grounding Screw As A Convenience To The Users. The User Can Connect To Building  Ground  Point As Needed To Ground Individual  Cabinets From Which  Liquids Are Dispensed.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5" fill="hold" grpId="0" nodeType="withEffect">
                                  <p:stCondLst>
                                    <p:cond delay="0"/>
                                  </p:stCondLst>
                                  <p:iterate type="wd">
                                    <p:tmPct val="5000"/>
                                  </p:iterate>
                                  <p:childTnLst>
                                    <p:set>
                                      <p:cBhvr>
                                        <p:cTn id="9" dur="1" fill="hold">
                                          <p:stCondLst>
                                            <p:cond delay="0"/>
                                          </p:stCondLst>
                                        </p:cTn>
                                        <p:tgtEl>
                                          <p:spTgt spid="7"/>
                                        </p:tgtEl>
                                        <p:attrNameLst>
                                          <p:attrName>style.visibility</p:attrName>
                                        </p:attrNameLst>
                                      </p:cBhvr>
                                      <p:to>
                                        <p:strVal val="visible"/>
                                      </p:to>
                                    </p:set>
                                    <p:animEffect transition="in" filter="blinds(vertical)">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Commonly asked question…(Q &amp; A)…</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457200" y="1066800"/>
            <a:ext cx="8229600" cy="762000"/>
          </a:xfrm>
        </p:spPr>
        <p:txBody>
          <a:bodyPr/>
          <a:lstStyle/>
          <a:p>
            <a:pPr marL="514350" indent="-514350" algn="just" eaLnBrk="1" hangingPunct="1">
              <a:buFont typeface="+mj-lt"/>
              <a:buAutoNum type="arabicPeriod" startAt="7"/>
              <a:defRPr/>
            </a:pPr>
            <a:r>
              <a:rPr lang="en-US" sz="2000" b="1" dirty="0" smtClean="0">
                <a:solidFill>
                  <a:schemeClr val="accent3">
                    <a:lumMod val="40000"/>
                    <a:lumOff val="60000"/>
                  </a:schemeClr>
                </a:solidFill>
                <a:latin typeface="Bookman Old Style" pitchFamily="18" charset="0"/>
              </a:rPr>
              <a:t>Can Flammable Or </a:t>
            </a:r>
            <a:r>
              <a:rPr lang="en-US" sz="2000" b="1" dirty="0" err="1" smtClean="0">
                <a:solidFill>
                  <a:schemeClr val="accent3">
                    <a:lumMod val="40000"/>
                    <a:lumOff val="60000"/>
                  </a:schemeClr>
                </a:solidFill>
                <a:latin typeface="Bookman Old Style" pitchFamily="18" charset="0"/>
              </a:rPr>
              <a:t>Combistible</a:t>
            </a:r>
            <a:r>
              <a:rPr lang="en-US" sz="2000" b="1" dirty="0" smtClean="0">
                <a:solidFill>
                  <a:schemeClr val="accent3">
                    <a:lumMod val="40000"/>
                    <a:lumOff val="60000"/>
                  </a:schemeClr>
                </a:solidFill>
                <a:latin typeface="Bookman Old Style" pitchFamily="18" charset="0"/>
              </a:rPr>
              <a:t> Liquid Be Stored In “General Purpose Warehouse”??</a:t>
            </a:r>
          </a:p>
          <a:p>
            <a:pPr marL="514350" indent="-514350" algn="just" eaLnBrk="1" hangingPunct="1">
              <a:buFont typeface="Arial" charset="0"/>
              <a:buNone/>
              <a:defRPr/>
            </a:pPr>
            <a:r>
              <a:rPr lang="en-US" sz="2000" b="1" dirty="0" smtClean="0">
                <a:solidFill>
                  <a:schemeClr val="accent3">
                    <a:lumMod val="40000"/>
                    <a:lumOff val="60000"/>
                  </a:schemeClr>
                </a:solidFill>
                <a:latin typeface="Bookman Old Style" pitchFamily="18" charset="0"/>
              </a:rPr>
              <a:t/>
            </a:r>
            <a:br>
              <a:rPr lang="en-US" sz="2000" b="1" dirty="0" smtClean="0">
                <a:solidFill>
                  <a:schemeClr val="accent3">
                    <a:lumMod val="40000"/>
                    <a:lumOff val="60000"/>
                  </a:schemeClr>
                </a:solidFill>
                <a:latin typeface="Bookman Old Style" pitchFamily="18" charset="0"/>
              </a:rPr>
            </a:br>
            <a:endParaRPr lang="en-US" sz="2000" b="1"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 name="TextBox 4"/>
          <p:cNvSpPr txBox="1"/>
          <p:nvPr/>
        </p:nvSpPr>
        <p:spPr>
          <a:xfrm>
            <a:off x="914400" y="1752600"/>
            <a:ext cx="7848600" cy="1200150"/>
          </a:xfrm>
          <a:prstGeom prst="rect">
            <a:avLst/>
          </a:prstGeom>
          <a:noFill/>
        </p:spPr>
        <p:txBody>
          <a:bodyPr>
            <a:spAutoFit/>
          </a:bodyPr>
          <a:lstStyle/>
          <a:p>
            <a:pPr algn="just">
              <a:defRPr/>
            </a:pPr>
            <a:r>
              <a:rPr lang="en-US" sz="2400" dirty="0">
                <a:solidFill>
                  <a:schemeClr val="accent3">
                    <a:lumMod val="40000"/>
                    <a:lumOff val="60000"/>
                  </a:schemeClr>
                </a:solidFill>
                <a:latin typeface="Bookman Old Style" pitchFamily="18" charset="0"/>
              </a:rPr>
              <a:t>Yes, But Warehouse Must Be Protected In Accordance  With NFPA 13 For 20 Feet High Storage Of Class IV Commodity. </a:t>
            </a:r>
          </a:p>
        </p:txBody>
      </p:sp>
      <p:sp>
        <p:nvSpPr>
          <p:cNvPr id="6" name="Content Placeholder 2"/>
          <p:cNvSpPr txBox="1">
            <a:spLocks/>
          </p:cNvSpPr>
          <p:nvPr/>
        </p:nvSpPr>
        <p:spPr bwMode="auto">
          <a:xfrm>
            <a:off x="457200" y="3200400"/>
            <a:ext cx="8229600" cy="609600"/>
          </a:xfrm>
          <a:prstGeom prst="rect">
            <a:avLst/>
          </a:prstGeom>
          <a:noFill/>
          <a:ln w="9525">
            <a:noFill/>
            <a:miter lim="800000"/>
            <a:headEnd/>
            <a:tailEnd/>
          </a:ln>
        </p:spPr>
        <p:txBody>
          <a:bodyPr/>
          <a:lstStyle/>
          <a:p>
            <a:pPr marL="514350" indent="-514350" algn="just">
              <a:spcBef>
                <a:spcPct val="20000"/>
              </a:spcBef>
              <a:buFont typeface="+mj-lt"/>
              <a:buAutoNum type="arabicPeriod" startAt="8"/>
              <a:defRPr/>
            </a:pPr>
            <a:r>
              <a:rPr lang="en-US" sz="2000" b="1" dirty="0">
                <a:solidFill>
                  <a:schemeClr val="accent3">
                    <a:lumMod val="40000"/>
                    <a:lumOff val="60000"/>
                  </a:schemeClr>
                </a:solidFill>
                <a:latin typeface="Bookman Old Style" pitchFamily="18" charset="0"/>
                <a:cs typeface="+mn-cs"/>
              </a:rPr>
              <a:t>Dose NFPA 30 Govern Storage Of Liquids In Laboratory. </a:t>
            </a:r>
          </a:p>
          <a:p>
            <a:pPr marL="514350" indent="-514350" algn="just">
              <a:spcBef>
                <a:spcPct val="20000"/>
              </a:spcBef>
              <a:buFont typeface="Arial" charset="0"/>
              <a:buNone/>
              <a:defRPr/>
            </a:pPr>
            <a:r>
              <a:rPr lang="en-US" sz="2000" b="1" dirty="0">
                <a:solidFill>
                  <a:schemeClr val="accent3">
                    <a:lumMod val="40000"/>
                    <a:lumOff val="60000"/>
                  </a:schemeClr>
                </a:solidFill>
                <a:latin typeface="Bookman Old Style" pitchFamily="18" charset="0"/>
                <a:cs typeface="+mn-cs"/>
              </a:rPr>
              <a:t/>
            </a:r>
            <a:br>
              <a:rPr lang="en-US" sz="2000" b="1" dirty="0">
                <a:solidFill>
                  <a:schemeClr val="accent3">
                    <a:lumMod val="40000"/>
                    <a:lumOff val="60000"/>
                  </a:schemeClr>
                </a:solidFill>
                <a:latin typeface="Bookman Old Style" pitchFamily="18" charset="0"/>
                <a:cs typeface="+mn-cs"/>
              </a:rPr>
            </a:br>
            <a:endParaRPr lang="en-US" sz="2000" b="1" dirty="0">
              <a:solidFill>
                <a:schemeClr val="accent3">
                  <a:lumMod val="40000"/>
                  <a:lumOff val="60000"/>
                </a:schemeClr>
              </a:solidFill>
              <a:latin typeface="Bookman Old Style" pitchFamily="18" charset="0"/>
              <a:cs typeface="+mn-cs"/>
            </a:endParaRPr>
          </a:p>
        </p:txBody>
      </p:sp>
      <p:sp>
        <p:nvSpPr>
          <p:cNvPr id="7" name="TextBox 6"/>
          <p:cNvSpPr txBox="1"/>
          <p:nvPr/>
        </p:nvSpPr>
        <p:spPr>
          <a:xfrm rot="10800000" flipV="1">
            <a:off x="914400" y="3776663"/>
            <a:ext cx="7772400" cy="1938337"/>
          </a:xfrm>
          <a:prstGeom prst="rect">
            <a:avLst/>
          </a:prstGeom>
          <a:noFill/>
        </p:spPr>
        <p:txBody>
          <a:bodyPr>
            <a:spAutoFit/>
          </a:bodyPr>
          <a:lstStyle/>
          <a:p>
            <a:pPr algn="just">
              <a:defRPr/>
            </a:pPr>
            <a:r>
              <a:rPr lang="en-US" sz="2400" dirty="0">
                <a:solidFill>
                  <a:schemeClr val="accent3">
                    <a:lumMod val="40000"/>
                    <a:lumOff val="60000"/>
                  </a:schemeClr>
                </a:solidFill>
                <a:latin typeface="Bookman Old Style" pitchFamily="18" charset="0"/>
              </a:rPr>
              <a:t>In The Open Work Area Of The Laboratory “NO”. The Quantity Of Liquid Allowed In A Laboratory Area Is Governed By NFPA 45 Standard On Fire Protection For Laboratories Using Chemicals. </a:t>
            </a:r>
          </a:p>
          <a:p>
            <a:pPr algn="just">
              <a:defRPr/>
            </a:pPr>
            <a:r>
              <a:rPr lang="en-US" sz="2400" dirty="0">
                <a:solidFill>
                  <a:schemeClr val="accent3">
                    <a:lumMod val="40000"/>
                    <a:lumOff val="60000"/>
                  </a:schemeClr>
                </a:solidFill>
                <a:latin typeface="Bookman Old Style"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5" fill="hold" grpId="0" nodeType="withEffect">
                                  <p:stCondLst>
                                    <p:cond delay="0"/>
                                  </p:stCondLst>
                                  <p:iterate type="wd">
                                    <p:tmPct val="7000"/>
                                  </p:iterate>
                                  <p:childTnLst>
                                    <p:set>
                                      <p:cBhvr>
                                        <p:cTn id="9" dur="1" fill="hold">
                                          <p:stCondLst>
                                            <p:cond delay="0"/>
                                          </p:stCondLst>
                                        </p:cTn>
                                        <p:tgtEl>
                                          <p:spTgt spid="7"/>
                                        </p:tgtEl>
                                        <p:attrNameLst>
                                          <p:attrName>style.visibility</p:attrName>
                                        </p:attrNameLst>
                                      </p:cBhvr>
                                      <p:to>
                                        <p:strVal val="visible"/>
                                      </p:to>
                                    </p:set>
                                    <p:animEffect transition="in" filter="blinds(vertical)">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05800" cy="457200"/>
          </a:xfrm>
        </p:spPr>
        <p:txBody>
          <a:bodyPr rtlCol="0">
            <a:normAutofit/>
          </a:bodyPr>
          <a:lstStyle/>
          <a:p>
            <a:pPr algn="l" eaLnBrk="1" fontAlgn="auto" hangingPunct="1">
              <a:spcAft>
                <a:spcPts val="0"/>
              </a:spcAft>
              <a:defRPr/>
            </a:pPr>
            <a:r>
              <a:rPr lang="en-US" sz="2400" b="1" dirty="0" smtClean="0">
                <a:solidFill>
                  <a:srgbClr val="00B0F0"/>
                </a:solidFill>
                <a:effectLst>
                  <a:outerShdw blurRad="38100" dist="38100" dir="2700000" algn="tl">
                    <a:srgbClr val="000000">
                      <a:alpha val="43137"/>
                    </a:srgbClr>
                  </a:outerShdw>
                </a:effectLst>
                <a:latin typeface="Bookman Old Style" pitchFamily="18" charset="0"/>
              </a:rPr>
              <a:t>Materials Safety Data Sheets(MSDS)</a:t>
            </a:r>
            <a:endParaRPr lang="en-US" sz="2400" dirty="0" smtClean="0">
              <a:solidFill>
                <a:srgbClr val="00B0F0"/>
              </a:solidFill>
              <a:effectLst>
                <a:outerShdw blurRad="38100" dist="38100" dir="2700000" algn="tl">
                  <a:srgbClr val="000000">
                    <a:alpha val="43137"/>
                  </a:srgbClr>
                </a:outerShdw>
              </a:effectLst>
            </a:endParaRPr>
          </a:p>
        </p:txBody>
      </p:sp>
      <p:sp>
        <p:nvSpPr>
          <p:cNvPr id="10243" name="Content Placeholder 2"/>
          <p:cNvSpPr>
            <a:spLocks noGrp="1"/>
          </p:cNvSpPr>
          <p:nvPr>
            <p:ph idx="1"/>
          </p:nvPr>
        </p:nvSpPr>
        <p:spPr>
          <a:xfrm>
            <a:off x="457200" y="1066800"/>
            <a:ext cx="8229600" cy="5410200"/>
          </a:xfrm>
        </p:spPr>
        <p:txBody>
          <a:bodyPr/>
          <a:lstStyle/>
          <a:p>
            <a:pPr marL="514350" indent="-514350" algn="just" eaLnBrk="1" hangingPunct="1">
              <a:defRPr/>
            </a:pPr>
            <a:r>
              <a:rPr lang="en-US" dirty="0" smtClean="0">
                <a:solidFill>
                  <a:schemeClr val="accent3">
                    <a:lumMod val="40000"/>
                    <a:lumOff val="60000"/>
                  </a:schemeClr>
                </a:solidFill>
                <a:latin typeface="Bookman Old Style" pitchFamily="18" charset="0"/>
              </a:rPr>
              <a:t>MSDS Are Major Product Specific Information Resources For Chemicals For Use In Laboratories</a:t>
            </a:r>
          </a:p>
          <a:p>
            <a:pPr marL="514350" indent="-514350" algn="just" eaLnBrk="1" hangingPunct="1">
              <a:defRPr/>
            </a:pPr>
            <a:r>
              <a:rPr lang="en-US" dirty="0" smtClean="0">
                <a:solidFill>
                  <a:schemeClr val="accent3">
                    <a:lumMod val="40000"/>
                    <a:lumOff val="60000"/>
                  </a:schemeClr>
                </a:solidFill>
                <a:latin typeface="Bookman Old Style" pitchFamily="18" charset="0"/>
              </a:rPr>
              <a:t>OSHA Requires Chemical Manufacturers And Importers  To Produce One MSDS For Each Hazardous Chemicals They Manufacture Or Import.</a:t>
            </a:r>
          </a:p>
          <a:p>
            <a:pPr marL="514350" indent="-514350" algn="just" eaLnBrk="1" hangingPunct="1">
              <a:defRPr/>
            </a:pPr>
            <a:r>
              <a:rPr lang="en-US" dirty="0" smtClean="0">
                <a:solidFill>
                  <a:schemeClr val="accent3">
                    <a:lumMod val="40000"/>
                    <a:lumOff val="60000"/>
                  </a:schemeClr>
                </a:solidFill>
                <a:latin typeface="Bookman Old Style" pitchFamily="18" charset="0"/>
              </a:rPr>
              <a:t>These MSDS Should Be </a:t>
            </a:r>
            <a:r>
              <a:rPr lang="en-US" smtClean="0">
                <a:solidFill>
                  <a:schemeClr val="accent3">
                    <a:lumMod val="40000"/>
                    <a:lumOff val="60000"/>
                  </a:schemeClr>
                </a:solidFill>
                <a:latin typeface="Bookman Old Style" pitchFamily="18" charset="0"/>
              </a:rPr>
              <a:t>Maintained  By Lab</a:t>
            </a:r>
            <a:r>
              <a:rPr lang="en-US" dirty="0" smtClean="0">
                <a:solidFill>
                  <a:schemeClr val="accent3">
                    <a:lumMod val="40000"/>
                    <a:lumOff val="60000"/>
                  </a:schemeClr>
                </a:solidFill>
                <a:latin typeface="Bookman Old Style" pitchFamily="18" charset="0"/>
              </a:rPr>
              <a:t>. </a:t>
            </a:r>
            <a:br>
              <a:rPr lang="en-US" dirty="0" smtClean="0">
                <a:solidFill>
                  <a:schemeClr val="accent3">
                    <a:lumMod val="40000"/>
                    <a:lumOff val="60000"/>
                  </a:schemeClr>
                </a:solidFill>
                <a:latin typeface="Bookman Old Style" pitchFamily="18" charset="0"/>
              </a:rPr>
            </a:br>
            <a:endParaRPr lang="en-US"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457200" y="1066800"/>
            <a:ext cx="8229600" cy="5410200"/>
          </a:xfrm>
        </p:spPr>
        <p:txBody>
          <a:bodyPr/>
          <a:lstStyle/>
          <a:p>
            <a:pPr marL="514350" indent="-514350" algn="ctr" eaLnBrk="1" hangingPunct="1">
              <a:buFont typeface="Arial" charset="0"/>
              <a:buNone/>
              <a:defRPr/>
            </a:pPr>
            <a:r>
              <a:rPr lang="en-US" sz="4800" dirty="0" smtClean="0">
                <a:solidFill>
                  <a:schemeClr val="accent3">
                    <a:lumMod val="40000"/>
                    <a:lumOff val="60000"/>
                  </a:schemeClr>
                </a:solidFill>
                <a:latin typeface="Bookman Old Style" pitchFamily="18" charset="0"/>
              </a:rPr>
              <a:t>THANK YOU VERY MUCH..</a:t>
            </a:r>
          </a:p>
          <a:p>
            <a:pPr marL="514350" indent="-514350" algn="ctr" eaLnBrk="1" hangingPunct="1">
              <a:defRPr/>
            </a:pPr>
            <a:endParaRPr lang="en-US" dirty="0" smtClean="0">
              <a:solidFill>
                <a:schemeClr val="accent3">
                  <a:lumMod val="40000"/>
                  <a:lumOff val="60000"/>
                </a:schemeClr>
              </a:solidFill>
              <a:latin typeface="Bookman Old Style" pitchFamily="18" charset="0"/>
            </a:endParaRPr>
          </a:p>
          <a:p>
            <a:pPr marL="514350" indent="-514350" algn="ctr" eaLnBrk="1" hangingPunct="1">
              <a:buFont typeface="Arial" charset="0"/>
              <a:buNone/>
              <a:defRPr/>
            </a:pPr>
            <a:r>
              <a:rPr lang="en-US" sz="6000" dirty="0" smtClean="0">
                <a:solidFill>
                  <a:schemeClr val="accent3">
                    <a:lumMod val="40000"/>
                    <a:lumOff val="60000"/>
                  </a:schemeClr>
                </a:solidFill>
                <a:latin typeface="Bookman Old Style" pitchFamily="18" charset="0"/>
              </a:rPr>
              <a:t>Open For </a:t>
            </a:r>
          </a:p>
          <a:p>
            <a:pPr marL="514350" indent="-514350" algn="ctr" eaLnBrk="1" hangingPunct="1">
              <a:buFont typeface="Arial" charset="0"/>
              <a:buNone/>
              <a:defRPr/>
            </a:pPr>
            <a:r>
              <a:rPr lang="en-US" sz="6000" dirty="0" smtClean="0">
                <a:solidFill>
                  <a:schemeClr val="accent3">
                    <a:lumMod val="40000"/>
                    <a:lumOff val="60000"/>
                  </a:schemeClr>
                </a:solidFill>
                <a:latin typeface="Bookman Old Style" pitchFamily="18" charset="0"/>
              </a:rPr>
              <a:t>Questions &amp; Answers</a:t>
            </a:r>
          </a:p>
          <a:p>
            <a:pPr marL="514350" indent="-514350" algn="ctr" eaLnBrk="1" hangingPunct="1">
              <a:buFont typeface="Arial" charset="0"/>
              <a:buNone/>
              <a:defRPr/>
            </a:pPr>
            <a:r>
              <a:rPr lang="en-US" dirty="0" smtClean="0">
                <a:solidFill>
                  <a:schemeClr val="accent3">
                    <a:lumMod val="40000"/>
                    <a:lumOff val="60000"/>
                  </a:schemeClr>
                </a:solidFill>
                <a:latin typeface="Bookman Old Style" pitchFamily="18" charset="0"/>
              </a:rPr>
              <a:t>??==??==??==??==??==?? </a:t>
            </a:r>
            <a:br>
              <a:rPr lang="en-US" dirty="0" smtClean="0">
                <a:solidFill>
                  <a:schemeClr val="accent3">
                    <a:lumMod val="40000"/>
                    <a:lumOff val="60000"/>
                  </a:schemeClr>
                </a:solidFill>
                <a:latin typeface="Bookman Old Style" pitchFamily="18" charset="0"/>
              </a:rPr>
            </a:br>
            <a:endParaRPr lang="en-US" dirty="0" smtClean="0">
              <a:solidFill>
                <a:schemeClr val="accent3">
                  <a:lumMod val="40000"/>
                  <a:lumOff val="60000"/>
                </a:schemeClr>
              </a:solidFill>
              <a:latin typeface="Bookman Old Style" pitchFamily="18" charset="0"/>
            </a:endParaRPr>
          </a:p>
        </p:txBody>
      </p:sp>
      <p:sp>
        <p:nvSpPr>
          <p:cNvPr id="4" name="Footer Placeholder 3"/>
          <p:cNvSpPr>
            <a:spLocks noGrp="1"/>
          </p:cNvSpPr>
          <p:nvPr>
            <p:ph type="ftr" sz="quarter" idx="11"/>
          </p:nvPr>
        </p:nvSpPr>
        <p:spPr/>
        <p:txBody>
          <a:bodyPr/>
          <a:lstStyle/>
          <a:p>
            <a:pPr>
              <a:defRPr/>
            </a:pPr>
            <a:r>
              <a:rPr lang="en-US"/>
              <a:t>Mac Bhuta &amp; Nat Mehta</a:t>
            </a:r>
            <a:endParaRPr lang="en-US"/>
          </a:p>
        </p:txBody>
      </p:sp>
      <p:sp>
        <p:nvSpPr>
          <p:cNvPr id="50180" name="Title 1"/>
          <p:cNvSpPr>
            <a:spLocks noGrp="1"/>
          </p:cNvSpPr>
          <p:nvPr>
            <p:ph type="title"/>
          </p:nvPr>
        </p:nvSpPr>
        <p:spPr>
          <a:xfrm>
            <a:off x="381000" y="228600"/>
            <a:ext cx="8305800" cy="457200"/>
          </a:xfrm>
        </p:spPr>
        <p:txBody>
          <a:bodyPr/>
          <a:lstStyle/>
          <a:p>
            <a:pPr eaLnBrk="1" hangingPunct="1"/>
            <a:r>
              <a:rPr lang="en-US" altLang="ja-JP" sz="3200" b="1" smtClean="0">
                <a:solidFill>
                  <a:srgbClr val="00B0F0"/>
                </a:solidFill>
                <a:latin typeface="Bookman Old Style" pitchFamily="18" charset="0"/>
              </a:rPr>
              <a:t>Safety Awareness In Laboratory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p:cTn id="7" dur="3000" fill="hold"/>
                                        <p:tgtEl>
                                          <p:spTgt spid="10243">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10243">
                                            <p:txEl>
                                              <p:pRg st="0" end="0"/>
                                            </p:txEl>
                                          </p:spTgt>
                                        </p:tgtEl>
                                        <p:attrNameLst>
                                          <p:attrName>ppt_h</p:attrName>
                                        </p:attrNameLst>
                                      </p:cBhvr>
                                      <p:tavLst>
                                        <p:tav tm="0">
                                          <p:val>
                                            <p:fltVal val="0"/>
                                          </p:val>
                                        </p:tav>
                                        <p:tav tm="100000">
                                          <p:val>
                                            <p:strVal val="#ppt_h"/>
                                          </p:val>
                                        </p:tav>
                                      </p:tavLst>
                                    </p:anim>
                                    <p:anim calcmode="lin" valueType="num">
                                      <p:cBhvr>
                                        <p:cTn id="9" dur="3000" fill="hold"/>
                                        <p:tgtEl>
                                          <p:spTgt spid="1024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3000" fill="hold"/>
                                        <p:tgtEl>
                                          <p:spTgt spid="1024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3000"/>
                            </p:stCondLst>
                            <p:childTnLst>
                              <p:par>
                                <p:cTn id="12" presetID="15" presetClass="entr" presetSubtype="0" fill="hold" grpId="0" nodeType="afterEffect">
                                  <p:stCondLst>
                                    <p:cond delay="0"/>
                                  </p:stCondLst>
                                  <p:childTnLst>
                                    <p:set>
                                      <p:cBhvr>
                                        <p:cTn id="13" dur="1" fill="hold">
                                          <p:stCondLst>
                                            <p:cond delay="0"/>
                                          </p:stCondLst>
                                        </p:cTn>
                                        <p:tgtEl>
                                          <p:spTgt spid="10243">
                                            <p:txEl>
                                              <p:pRg st="2" end="2"/>
                                            </p:txEl>
                                          </p:spTgt>
                                        </p:tgtEl>
                                        <p:attrNameLst>
                                          <p:attrName>style.visibility</p:attrName>
                                        </p:attrNameLst>
                                      </p:cBhvr>
                                      <p:to>
                                        <p:strVal val="visible"/>
                                      </p:to>
                                    </p:set>
                                    <p:anim calcmode="lin" valueType="num">
                                      <p:cBhvr>
                                        <p:cTn id="14" dur="30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15" dur="3000" fill="hold"/>
                                        <p:tgtEl>
                                          <p:spTgt spid="10243">
                                            <p:txEl>
                                              <p:pRg st="2" end="2"/>
                                            </p:txEl>
                                          </p:spTgt>
                                        </p:tgtEl>
                                        <p:attrNameLst>
                                          <p:attrName>ppt_h</p:attrName>
                                        </p:attrNameLst>
                                      </p:cBhvr>
                                      <p:tavLst>
                                        <p:tav tm="0">
                                          <p:val>
                                            <p:fltVal val="0"/>
                                          </p:val>
                                        </p:tav>
                                        <p:tav tm="100000">
                                          <p:val>
                                            <p:strVal val="#ppt_h"/>
                                          </p:val>
                                        </p:tav>
                                      </p:tavLst>
                                    </p:anim>
                                    <p:anim calcmode="lin" valueType="num">
                                      <p:cBhvr>
                                        <p:cTn id="16" dur="3000" fill="hold"/>
                                        <p:tgtEl>
                                          <p:spTgt spid="1024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7" dur="3000" fill="hold"/>
                                        <p:tgtEl>
                                          <p:spTgt spid="1024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6000"/>
                            </p:stCondLst>
                            <p:childTnLst>
                              <p:par>
                                <p:cTn id="19" presetID="15" presetClass="entr" presetSubtype="0" fill="hold" grpId="0" nodeType="afterEffect">
                                  <p:stCondLst>
                                    <p:cond delay="0"/>
                                  </p:stCondLst>
                                  <p:childTnLst>
                                    <p:set>
                                      <p:cBhvr>
                                        <p:cTn id="20" dur="1" fill="hold">
                                          <p:stCondLst>
                                            <p:cond delay="0"/>
                                          </p:stCondLst>
                                        </p:cTn>
                                        <p:tgtEl>
                                          <p:spTgt spid="10243">
                                            <p:txEl>
                                              <p:pRg st="3" end="3"/>
                                            </p:txEl>
                                          </p:spTgt>
                                        </p:tgtEl>
                                        <p:attrNameLst>
                                          <p:attrName>style.visibility</p:attrName>
                                        </p:attrNameLst>
                                      </p:cBhvr>
                                      <p:to>
                                        <p:strVal val="visible"/>
                                      </p:to>
                                    </p:set>
                                    <p:anim calcmode="lin" valueType="num">
                                      <p:cBhvr>
                                        <p:cTn id="21" dur="3000" fill="hold"/>
                                        <p:tgtEl>
                                          <p:spTgt spid="10243">
                                            <p:txEl>
                                              <p:pRg st="3" end="3"/>
                                            </p:txEl>
                                          </p:spTgt>
                                        </p:tgtEl>
                                        <p:attrNameLst>
                                          <p:attrName>ppt_w</p:attrName>
                                        </p:attrNameLst>
                                      </p:cBhvr>
                                      <p:tavLst>
                                        <p:tav tm="0">
                                          <p:val>
                                            <p:fltVal val="0"/>
                                          </p:val>
                                        </p:tav>
                                        <p:tav tm="100000">
                                          <p:val>
                                            <p:strVal val="#ppt_w"/>
                                          </p:val>
                                        </p:tav>
                                      </p:tavLst>
                                    </p:anim>
                                    <p:anim calcmode="lin" valueType="num">
                                      <p:cBhvr>
                                        <p:cTn id="22" dur="3000" fill="hold"/>
                                        <p:tgtEl>
                                          <p:spTgt spid="10243">
                                            <p:txEl>
                                              <p:pRg st="3" end="3"/>
                                            </p:txEl>
                                          </p:spTgt>
                                        </p:tgtEl>
                                        <p:attrNameLst>
                                          <p:attrName>ppt_h</p:attrName>
                                        </p:attrNameLst>
                                      </p:cBhvr>
                                      <p:tavLst>
                                        <p:tav tm="0">
                                          <p:val>
                                            <p:fltVal val="0"/>
                                          </p:val>
                                        </p:tav>
                                        <p:tav tm="100000">
                                          <p:val>
                                            <p:strVal val="#ppt_h"/>
                                          </p:val>
                                        </p:tav>
                                      </p:tavLst>
                                    </p:anim>
                                    <p:anim calcmode="lin" valueType="num">
                                      <p:cBhvr>
                                        <p:cTn id="23" dur="3000" fill="hold"/>
                                        <p:tgtEl>
                                          <p:spTgt spid="1024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24" dur="3000" fill="hold"/>
                                        <p:tgtEl>
                                          <p:spTgt spid="1024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9000"/>
                            </p:stCondLst>
                            <p:childTnLst>
                              <p:par>
                                <p:cTn id="26" presetID="15" presetClass="entr" presetSubtype="0" fill="hold" grpId="0" nodeType="afterEffect">
                                  <p:stCondLst>
                                    <p:cond delay="0"/>
                                  </p:stCondLst>
                                  <p:childTnLst>
                                    <p:set>
                                      <p:cBhvr>
                                        <p:cTn id="27" dur="1" fill="hold">
                                          <p:stCondLst>
                                            <p:cond delay="0"/>
                                          </p:stCondLst>
                                        </p:cTn>
                                        <p:tgtEl>
                                          <p:spTgt spid="10243">
                                            <p:txEl>
                                              <p:pRg st="4" end="4"/>
                                            </p:txEl>
                                          </p:spTgt>
                                        </p:tgtEl>
                                        <p:attrNameLst>
                                          <p:attrName>style.visibility</p:attrName>
                                        </p:attrNameLst>
                                      </p:cBhvr>
                                      <p:to>
                                        <p:strVal val="visible"/>
                                      </p:to>
                                    </p:set>
                                    <p:anim calcmode="lin" valueType="num">
                                      <p:cBhvr>
                                        <p:cTn id="28" dur="3000" fill="hold"/>
                                        <p:tgtEl>
                                          <p:spTgt spid="10243">
                                            <p:txEl>
                                              <p:pRg st="4" end="4"/>
                                            </p:txEl>
                                          </p:spTgt>
                                        </p:tgtEl>
                                        <p:attrNameLst>
                                          <p:attrName>ppt_w</p:attrName>
                                        </p:attrNameLst>
                                      </p:cBhvr>
                                      <p:tavLst>
                                        <p:tav tm="0">
                                          <p:val>
                                            <p:fltVal val="0"/>
                                          </p:val>
                                        </p:tav>
                                        <p:tav tm="100000">
                                          <p:val>
                                            <p:strVal val="#ppt_w"/>
                                          </p:val>
                                        </p:tav>
                                      </p:tavLst>
                                    </p:anim>
                                    <p:anim calcmode="lin" valueType="num">
                                      <p:cBhvr>
                                        <p:cTn id="29" dur="3000" fill="hold"/>
                                        <p:tgtEl>
                                          <p:spTgt spid="10243">
                                            <p:txEl>
                                              <p:pRg st="4" end="4"/>
                                            </p:txEl>
                                          </p:spTgt>
                                        </p:tgtEl>
                                        <p:attrNameLst>
                                          <p:attrName>ppt_h</p:attrName>
                                        </p:attrNameLst>
                                      </p:cBhvr>
                                      <p:tavLst>
                                        <p:tav tm="0">
                                          <p:val>
                                            <p:fltVal val="0"/>
                                          </p:val>
                                        </p:tav>
                                        <p:tav tm="100000">
                                          <p:val>
                                            <p:strVal val="#ppt_h"/>
                                          </p:val>
                                        </p:tav>
                                      </p:tavLst>
                                    </p:anim>
                                    <p:anim calcmode="lin" valueType="num">
                                      <p:cBhvr>
                                        <p:cTn id="30" dur="3000" fill="hold"/>
                                        <p:tgtEl>
                                          <p:spTgt spid="1024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1" dur="3000" fill="hold"/>
                                        <p:tgtEl>
                                          <p:spTgt spid="1024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4644</TotalTime>
  <Words>3448</Words>
  <Application>Microsoft Office PowerPoint</Application>
  <PresentationFormat>On-screen Show (4:3)</PresentationFormat>
  <Paragraphs>473</Paragraphs>
  <Slides>48</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Bookman Old Style</vt:lpstr>
      <vt:lpstr>ＭＳ Ｐゴシック</vt:lpstr>
      <vt:lpstr>Wingdings</vt:lpstr>
      <vt:lpstr>Baskerville Old Face</vt:lpstr>
      <vt:lpstr>Office Theme</vt:lpstr>
      <vt:lpstr>Safety Awareness In Laboratory </vt:lpstr>
      <vt:lpstr>Safety Awareness</vt:lpstr>
      <vt:lpstr>Safety Awareness</vt:lpstr>
      <vt:lpstr>Safety Awareness</vt:lpstr>
      <vt:lpstr>Safety Awareness</vt:lpstr>
      <vt:lpstr>Safety Awareness</vt:lpstr>
      <vt:lpstr>Safety Awareness</vt:lpstr>
      <vt:lpstr>Safety Awareness: Personal Safety. </vt:lpstr>
      <vt:lpstr>Safety Awareness: Personal Hygiene </vt:lpstr>
      <vt:lpstr>Safety Awareness: Fire Prevention</vt:lpstr>
      <vt:lpstr>Slide 11</vt:lpstr>
      <vt:lpstr>Housekeeping</vt:lpstr>
      <vt:lpstr>Housekeeping (cont…)</vt:lpstr>
      <vt:lpstr>Emergency Procedures</vt:lpstr>
      <vt:lpstr>Emergency Procedures . Cont….</vt:lpstr>
      <vt:lpstr>Waste Disposal</vt:lpstr>
      <vt:lpstr>Personal Protective equipments</vt:lpstr>
      <vt:lpstr>Personal Protective equipments: Cont…</vt:lpstr>
      <vt:lpstr>Personal Protective equipments: Cont…</vt:lpstr>
      <vt:lpstr>Personal Protective equipments: Cont…</vt:lpstr>
      <vt:lpstr>Personal Protective equipments: Cont…</vt:lpstr>
      <vt:lpstr>Personal Protective equipments: Cont…</vt:lpstr>
      <vt:lpstr>Hand Protection:</vt:lpstr>
      <vt:lpstr>Hand Protection: Cont…</vt:lpstr>
      <vt:lpstr>Foot Protection:</vt:lpstr>
      <vt:lpstr>Foot Protection: Cont….</vt:lpstr>
      <vt:lpstr>Hearing Protection: Cont….</vt:lpstr>
      <vt:lpstr>HAZARDOUS CHEMICALS </vt:lpstr>
      <vt:lpstr>Properties of Hazardous Chemicals </vt:lpstr>
      <vt:lpstr>Properties of Hazardous Chemicals: Cont… </vt:lpstr>
      <vt:lpstr>Properties of Hazardous Chemicals: Cont… </vt:lpstr>
      <vt:lpstr>Properties of Hazardous Chemicals: Cont… </vt:lpstr>
      <vt:lpstr>Properties of Hazardous Chemicals: Cont… </vt:lpstr>
      <vt:lpstr>Properties of Hazardous Chemicals: Cont… </vt:lpstr>
      <vt:lpstr>Properties of Hazardous Chemicals: Cont… </vt:lpstr>
      <vt:lpstr>Properties of Hazardous Chemicals: Cont… </vt:lpstr>
      <vt:lpstr>Properties of Hazardous Chemicals: Cont… </vt:lpstr>
      <vt:lpstr>Explosion Hazard: Avoid…</vt:lpstr>
      <vt:lpstr>Explosion Hazard: Avoid…cont….</vt:lpstr>
      <vt:lpstr>Commonly asked question…(Q &amp; A)…</vt:lpstr>
      <vt:lpstr>Commonly asked question…(Q &amp; A)…</vt:lpstr>
      <vt:lpstr>Commonly asked question…(Q &amp; A)…</vt:lpstr>
      <vt:lpstr>Commonly asked question…(Q &amp; A)…</vt:lpstr>
      <vt:lpstr>Commonly asked question…(Q &amp; A)…</vt:lpstr>
      <vt:lpstr>Commonly asked question…(Q &amp; A)…</vt:lpstr>
      <vt:lpstr>Commonly asked question…(Q &amp; A)…</vt:lpstr>
      <vt:lpstr>Materials Safety Data Sheets(MSDS)</vt:lpstr>
      <vt:lpstr>Safety Awareness In Laboratory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Aerosol Technology</dc:title>
  <dc:creator>Natver</dc:creator>
  <cp:lastModifiedBy>Bhuta, Sashin</cp:lastModifiedBy>
  <cp:revision>201</cp:revision>
  <dcterms:created xsi:type="dcterms:W3CDTF">2010-07-23T22:47:01Z</dcterms:created>
  <dcterms:modified xsi:type="dcterms:W3CDTF">2015-06-28T16:37:59Z</dcterms:modified>
</cp:coreProperties>
</file>